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7"/>
  </p:notesMasterIdLst>
  <p:handoutMasterIdLst>
    <p:handoutMasterId r:id="rId38"/>
  </p:handoutMasterIdLst>
  <p:sldIdLst>
    <p:sldId id="261" r:id="rId2"/>
    <p:sldId id="275" r:id="rId3"/>
    <p:sldId id="276" r:id="rId4"/>
    <p:sldId id="262" r:id="rId5"/>
    <p:sldId id="299" r:id="rId6"/>
    <p:sldId id="263" r:id="rId7"/>
    <p:sldId id="264" r:id="rId8"/>
    <p:sldId id="265" r:id="rId9"/>
    <p:sldId id="266" r:id="rId10"/>
    <p:sldId id="267" r:id="rId11"/>
    <p:sldId id="272" r:id="rId12"/>
    <p:sldId id="273" r:id="rId13"/>
    <p:sldId id="274"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70"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39A"/>
    <a:srgbClr val="F1BE48"/>
    <a:srgbClr val="6E6259"/>
    <a:srgbClr val="010000"/>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39" autoAdjust="0"/>
    <p:restoredTop sz="88385" autoAdjust="0"/>
  </p:normalViewPr>
  <p:slideViewPr>
    <p:cSldViewPr>
      <p:cViewPr varScale="1">
        <p:scale>
          <a:sx n="98" d="100"/>
          <a:sy n="98" d="100"/>
        </p:scale>
        <p:origin x="22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4/19/23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4/19/23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a:t>
            </a:fld>
            <a:endParaRPr lang="en-US"/>
          </a:p>
        </p:txBody>
      </p:sp>
    </p:spTree>
    <p:extLst>
      <p:ext uri="{BB962C8B-B14F-4D97-AF65-F5344CB8AC3E}">
        <p14:creationId xmlns:p14="http://schemas.microsoft.com/office/powerpoint/2010/main" val="124750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1DD78-7515-407F-9BD3-649524BE3587}" type="datetime1">
              <a:rPr lang="en-US" smtClean="0"/>
              <a:t>4/19/23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3469674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Tree>
    <p:extLst>
      <p:ext uri="{BB962C8B-B14F-4D97-AF65-F5344CB8AC3E}">
        <p14:creationId xmlns:p14="http://schemas.microsoft.com/office/powerpoint/2010/main" val="242977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5"/>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e.pub/9dec1b7uaa89r3tep2cw.vbk/OPS/loc_011.xhtml#eid13453"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91.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100.png"/><Relationship Id="rId2" Type="http://schemas.openxmlformats.org/officeDocument/2006/relationships/image" Target="../media/image50.png"/><Relationship Id="rId1" Type="http://schemas.openxmlformats.org/officeDocument/2006/relationships/slideLayout" Target="../slideLayouts/slideLayout12.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10.png"/></Relationships>
</file>

<file path=ppt/slides/_rels/slide24.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981200"/>
            <a:ext cx="7195344" cy="2139462"/>
          </a:xfrm>
        </p:spPr>
        <p:txBody>
          <a:bodyPr>
            <a:normAutofit/>
          </a:bodyPr>
          <a:lstStyle/>
          <a:p>
            <a:pPr algn="ctr"/>
            <a:r>
              <a:rPr lang="en-US" sz="3900" dirty="0"/>
              <a:t>EE455 Introduction to Energy Distribution Systems</a:t>
            </a:r>
            <a:endParaRPr lang="en-US" sz="3400" dirty="0"/>
          </a:p>
        </p:txBody>
      </p:sp>
      <p:sp>
        <p:nvSpPr>
          <p:cNvPr id="3" name="Subtitle 2"/>
          <p:cNvSpPr>
            <a:spLocks noGrp="1"/>
          </p:cNvSpPr>
          <p:nvPr>
            <p:ph type="subTitle" idx="1"/>
          </p:nvPr>
        </p:nvSpPr>
        <p:spPr>
          <a:xfrm>
            <a:off x="468313" y="4267200"/>
            <a:ext cx="8458200" cy="1752600"/>
          </a:xfrm>
        </p:spPr>
        <p:txBody>
          <a:bodyPr>
            <a:normAutofit/>
          </a:bodyPr>
          <a:lstStyle/>
          <a:p>
            <a:pPr algn="ctr"/>
            <a:r>
              <a:rPr lang="en-US" dirty="0">
                <a:solidFill>
                  <a:schemeClr val="tx1"/>
                </a:solidFill>
              </a:rPr>
              <a:t>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4200374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Modified “Ladder” Iterative Technique</a:t>
            </a:r>
            <a:br>
              <a:rPr lang="en-US" sz="3600" dirty="0"/>
            </a:br>
            <a:endParaRPr lang="en-US" dirty="0"/>
          </a:p>
        </p:txBody>
      </p:sp>
      <p:sp>
        <p:nvSpPr>
          <p:cNvPr id="4" name="Slide Number Placeholder 3"/>
          <p:cNvSpPr>
            <a:spLocks noGrp="1"/>
          </p:cNvSpPr>
          <p:nvPr>
            <p:ph type="sldNum" sz="quarter" idx="12"/>
          </p:nvPr>
        </p:nvSpPr>
        <p:spPr/>
        <p:txBody>
          <a:bodyPr/>
          <a:lstStyle/>
          <a:p>
            <a:fld id="{5B7A2384-8C5D-49F6-8259-B9A64ECD4852}" type="slidenum">
              <a:rPr lang="en-US" smtClean="0"/>
              <a:t>10</a:t>
            </a:fld>
            <a:endParaRPr lang="en-US" dirty="0"/>
          </a:p>
        </p:txBody>
      </p:sp>
      <p:sp>
        <p:nvSpPr>
          <p:cNvPr id="5" name="Rectangle 4"/>
          <p:cNvSpPr/>
          <p:nvPr/>
        </p:nvSpPr>
        <p:spPr>
          <a:xfrm>
            <a:off x="76201" y="884010"/>
            <a:ext cx="8915400" cy="1261884"/>
          </a:xfrm>
          <a:prstGeom prst="rect">
            <a:avLst/>
          </a:prstGeom>
        </p:spPr>
        <p:txBody>
          <a:bodyPr wrap="square">
            <a:spAutoFit/>
          </a:bodyPr>
          <a:lstStyle/>
          <a:p>
            <a:pPr algn="just"/>
            <a:r>
              <a:rPr lang="en-US" sz="1900" dirty="0">
                <a:solidFill>
                  <a:srgbClr val="000000"/>
                </a:solidFill>
              </a:rPr>
              <a:t>Because a distribution feeder is radial, iterative techniques commonly used in transmission network power-flow studies are not used because of poor convergence characteristics [</a:t>
            </a:r>
            <a:r>
              <a:rPr lang="en-US" sz="1900" dirty="0">
                <a:solidFill>
                  <a:srgbClr val="000000"/>
                </a:solidFill>
                <a:hlinkClick r:id="rId2"/>
              </a:rPr>
              <a:t>1</a:t>
            </a:r>
            <a:r>
              <a:rPr lang="en-US" sz="1900" dirty="0">
                <a:solidFill>
                  <a:srgbClr val="000000"/>
                </a:solidFill>
              </a:rPr>
              <a:t>]. Instead, an iterative technique specifically designed for a radial system is used.</a:t>
            </a:r>
          </a:p>
        </p:txBody>
      </p:sp>
      <p:sp>
        <p:nvSpPr>
          <p:cNvPr id="6" name="Rectangle 5"/>
          <p:cNvSpPr/>
          <p:nvPr/>
        </p:nvSpPr>
        <p:spPr>
          <a:xfrm>
            <a:off x="76200" y="2057400"/>
            <a:ext cx="8915400" cy="3016210"/>
          </a:xfrm>
          <a:prstGeom prst="rect">
            <a:avLst/>
          </a:prstGeom>
        </p:spPr>
        <p:txBody>
          <a:bodyPr wrap="square">
            <a:spAutoFit/>
          </a:bodyPr>
          <a:lstStyle/>
          <a:p>
            <a:pPr algn="just"/>
            <a:r>
              <a:rPr lang="en-US" sz="1900" dirty="0">
                <a:solidFill>
                  <a:srgbClr val="000000"/>
                </a:solidFill>
              </a:rPr>
              <a:t>When the source voltages are specified and the loads are specified as constant kW and </a:t>
            </a:r>
            <a:r>
              <a:rPr lang="en-US" sz="1900" dirty="0" err="1">
                <a:solidFill>
                  <a:srgbClr val="000000"/>
                </a:solidFill>
              </a:rPr>
              <a:t>kvar</a:t>
            </a:r>
            <a:r>
              <a:rPr lang="en-US" sz="1900" dirty="0">
                <a:solidFill>
                  <a:srgbClr val="000000"/>
                </a:solidFill>
              </a:rPr>
              <a:t> (constant PQ), the system becomes nonlinear, and an iterative method will have to be used to compute the load voltages and currents. Chapter 10 develops in detail the modified “ladder” iterative technique. However, a simple form of that technique will be developed here in order to demonstrate how the nonlinear system can be evaluated.</a:t>
            </a:r>
          </a:p>
          <a:p>
            <a:pPr algn="just"/>
            <a:r>
              <a:rPr lang="en-US" sz="1900" dirty="0">
                <a:solidFill>
                  <a:srgbClr val="000000"/>
                </a:solidFill>
              </a:rPr>
              <a:t>The ladder technique is composed of two parts:</a:t>
            </a:r>
          </a:p>
          <a:p>
            <a:pPr marL="457200" indent="-457200" algn="just">
              <a:buFont typeface="+mj-lt"/>
              <a:buAutoNum type="arabicPeriod"/>
            </a:pPr>
            <a:r>
              <a:rPr lang="en-US" sz="1900" dirty="0">
                <a:solidFill>
                  <a:srgbClr val="000000"/>
                </a:solidFill>
              </a:rPr>
              <a:t>Forward sweep</a:t>
            </a:r>
          </a:p>
          <a:p>
            <a:pPr marL="457200" indent="-457200" algn="just">
              <a:buFont typeface="+mj-lt"/>
              <a:buAutoNum type="arabicPeriod"/>
            </a:pPr>
            <a:r>
              <a:rPr lang="en-US" sz="1900" dirty="0">
                <a:solidFill>
                  <a:srgbClr val="000000"/>
                </a:solidFill>
              </a:rPr>
              <a:t>Backward sweep</a:t>
            </a:r>
          </a:p>
          <a:p>
            <a:pPr algn="just"/>
            <a:r>
              <a:rPr lang="en-US" sz="1900" dirty="0">
                <a:solidFill>
                  <a:srgbClr val="000000"/>
                </a:solidFill>
              </a:rPr>
              <a:t>The forward sweep computes the downstream voltages from the source by applying Equation (26):</a:t>
            </a:r>
          </a:p>
        </p:txBody>
      </p:sp>
      <mc:AlternateContent xmlns:mc="http://schemas.openxmlformats.org/markup-compatibility/2006" xmlns:a14="http://schemas.microsoft.com/office/drawing/2010/main">
        <mc:Choice Requires="a14">
          <p:sp>
            <p:nvSpPr>
              <p:cNvPr id="7" name="TextBox 6"/>
              <p:cNvSpPr txBox="1"/>
              <p:nvPr/>
            </p:nvSpPr>
            <p:spPr>
              <a:xfrm>
                <a:off x="2372507" y="4934634"/>
                <a:ext cx="5439181" cy="369332"/>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e>
                      <m:sub>
                        <m:r>
                          <a:rPr lang="en-US" b="0" i="1" smtClean="0">
                            <a:latin typeface="Cambria Math" panose="02040503050406030204" pitchFamily="18" charset="0"/>
                          </a:rPr>
                          <m:t>𝑚</m:t>
                        </m:r>
                      </m:sub>
                    </m:sSub>
                  </m:oMath>
                </a14:m>
                <a:r>
                  <a:rPr lang="en-US" dirty="0"/>
                  <a:t>=</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𝑉𝐿𝐺</m:t>
                                </m:r>
                              </m:e>
                              <m:sub>
                                <m:r>
                                  <a:rPr lang="en-US" i="1">
                                    <a:latin typeface="Cambria Math" panose="02040503050406030204" pitchFamily="18" charset="0"/>
                                  </a:rPr>
                                  <m:t>𝑎𝑏𝑐</m:t>
                                </m:r>
                              </m:sub>
                            </m:sSub>
                          </m:e>
                        </m:d>
                      </m:e>
                      <m:sub>
                        <m:r>
                          <a:rPr lang="en-US" b="0" i="1" smtClean="0">
                            <a:latin typeface="Cambria Math" panose="02040503050406030204" pitchFamily="18" charset="0"/>
                          </a:rPr>
                          <m:t>𝑛</m:t>
                        </m:r>
                      </m:sub>
                    </m:sSub>
                  </m:oMath>
                </a14:m>
                <a:r>
                  <a:rPr lang="en-US" dirty="0"/>
                  <a:t> </a:t>
                </a:r>
                <a14:m>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 </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𝑎𝑏𝑐</m:t>
                                </m:r>
                              </m:sub>
                            </m:sSub>
                          </m:e>
                        </m:d>
                      </m:e>
                      <m:sub>
                        <m:r>
                          <a:rPr lang="en-US" i="1">
                            <a:latin typeface="Cambria Math" panose="02040503050406030204" pitchFamily="18" charset="0"/>
                          </a:rPr>
                          <m:t>𝑛</m:t>
                        </m:r>
                      </m:sub>
                    </m:sSub>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2372507" y="4934634"/>
                <a:ext cx="5439181" cy="369332"/>
              </a:xfrm>
              <a:prstGeom prst="rect">
                <a:avLst/>
              </a:prstGeom>
              <a:blipFill>
                <a:blip r:embed="rId3"/>
                <a:stretch>
                  <a:fillRect t="-24590" b="-49180"/>
                </a:stretch>
              </a:blipFill>
            </p:spPr>
            <p:txBody>
              <a:bodyPr/>
              <a:lstStyle/>
              <a:p>
                <a:r>
                  <a:rPr lang="en-US">
                    <a:noFill/>
                  </a:rPr>
                  <a:t> </a:t>
                </a:r>
              </a:p>
            </p:txBody>
          </p:sp>
        </mc:Fallback>
      </mc:AlternateContent>
      <p:sp>
        <p:nvSpPr>
          <p:cNvPr id="8" name="TextBox 7"/>
          <p:cNvSpPr txBox="1"/>
          <p:nvPr/>
        </p:nvSpPr>
        <p:spPr>
          <a:xfrm>
            <a:off x="8108274" y="4888468"/>
            <a:ext cx="559769" cy="369332"/>
          </a:xfrm>
          <a:prstGeom prst="rect">
            <a:avLst/>
          </a:prstGeom>
          <a:noFill/>
        </p:spPr>
        <p:txBody>
          <a:bodyPr wrap="none" rtlCol="0">
            <a:spAutoFit/>
          </a:bodyPr>
          <a:lstStyle/>
          <a:p>
            <a:r>
              <a:rPr lang="en-US" dirty="0"/>
              <a:t>(26)</a:t>
            </a:r>
          </a:p>
        </p:txBody>
      </p:sp>
      <p:sp>
        <p:nvSpPr>
          <p:cNvPr id="9" name="Rectangle 8"/>
          <p:cNvSpPr/>
          <p:nvPr/>
        </p:nvSpPr>
        <p:spPr>
          <a:xfrm>
            <a:off x="190500" y="5435025"/>
            <a:ext cx="8915400" cy="584775"/>
          </a:xfrm>
          <a:prstGeom prst="rect">
            <a:avLst/>
          </a:prstGeom>
        </p:spPr>
        <p:txBody>
          <a:bodyPr wrap="square">
            <a:spAutoFit/>
          </a:bodyPr>
          <a:lstStyle/>
          <a:p>
            <a:pPr algn="just"/>
            <a:r>
              <a:rPr lang="en-US" sz="1600" dirty="0">
                <a:solidFill>
                  <a:srgbClr val="000000"/>
                </a:solidFill>
              </a:rPr>
              <a:t>[1] Trevino, C., Cases of difficult convergence in load-flow problems, IEEE Paper no. 71-62-PWR, Presented at the </a:t>
            </a:r>
            <a:r>
              <a:rPr lang="en-US" sz="1600" i="1" dirty="0">
                <a:solidFill>
                  <a:srgbClr val="000000"/>
                </a:solidFill>
              </a:rPr>
              <a:t>IEEE Summer Power Meeting</a:t>
            </a:r>
            <a:r>
              <a:rPr lang="en-US" sz="1600" dirty="0">
                <a:solidFill>
                  <a:srgbClr val="000000"/>
                </a:solidFill>
              </a:rPr>
              <a:t>, Los Angeles, CA, 1970.</a:t>
            </a:r>
          </a:p>
        </p:txBody>
      </p:sp>
      <p:sp>
        <p:nvSpPr>
          <p:cNvPr id="10" name="Text Placeholder 4"/>
          <p:cNvSpPr>
            <a:spLocks noGrp="1"/>
          </p:cNvSpPr>
          <p:nvPr/>
        </p:nvSpPr>
        <p:spPr bwMode="auto">
          <a:xfrm>
            <a:off x="6400800" y="6367624"/>
            <a:ext cx="2438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r>
              <a:rPr lang="en-US" dirty="0" err="1"/>
              <a:t>ECpE</a:t>
            </a:r>
            <a:r>
              <a:rPr lang="en-US" dirty="0"/>
              <a:t> Department</a:t>
            </a:r>
          </a:p>
          <a:p>
            <a:endParaRPr lang="en-US" dirty="0"/>
          </a:p>
        </p:txBody>
      </p:sp>
    </p:spTree>
    <p:extLst>
      <p:ext uri="{BB962C8B-B14F-4D97-AF65-F5344CB8AC3E}">
        <p14:creationId xmlns:p14="http://schemas.microsoft.com/office/powerpoint/2010/main" val="2017763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Modified “Ladder” Iterative Technique</a:t>
            </a:r>
            <a:br>
              <a:rPr lang="en-US" sz="3600" dirty="0"/>
            </a:br>
            <a:endParaRPr lang="en-US" dirty="0"/>
          </a:p>
        </p:txBody>
      </p:sp>
      <p:sp>
        <p:nvSpPr>
          <p:cNvPr id="4" name="Slide Number Placeholder 3"/>
          <p:cNvSpPr>
            <a:spLocks noGrp="1"/>
          </p:cNvSpPr>
          <p:nvPr>
            <p:ph type="sldNum" sz="quarter" idx="12"/>
          </p:nvPr>
        </p:nvSpPr>
        <p:spPr/>
        <p:txBody>
          <a:bodyPr/>
          <a:lstStyle/>
          <a:p>
            <a:fld id="{5B7A2384-8C5D-49F6-8259-B9A64ECD4852}" type="slidenum">
              <a:rPr lang="en-US" smtClean="0"/>
              <a:t>11</a:t>
            </a:fld>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2362889" y="989735"/>
                <a:ext cx="4532266" cy="615553"/>
              </a:xfrm>
              <a:prstGeom prst="rect">
                <a:avLst/>
              </a:prstGeom>
              <a:noFill/>
            </p:spPr>
            <p:txBody>
              <a:bodyPr wrap="none" lIns="0" tIns="0" rIns="0" bIns="0" rtlCol="0">
                <a:spAutoFit/>
              </a:bodyPr>
              <a:lstStyle/>
              <a:p>
                <a14:m>
                  <m:oMath xmlns:m="http://schemas.openxmlformats.org/officeDocument/2006/math">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r>
                  <a:rPr lang="en-US" sz="2000" dirty="0"/>
                  <a:t>=</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𝐴</m:t>
                    </m:r>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𝑛</m:t>
                        </m:r>
                      </m:sub>
                    </m:sSub>
                  </m:oMath>
                </a14:m>
                <a:r>
                  <a:rPr lang="en-US" sz="2000" dirty="0"/>
                  <a:t> </a:t>
                </a:r>
                <a14:m>
                  <m:oMath xmlns:m="http://schemas.openxmlformats.org/officeDocument/2006/math">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𝐵</m:t>
                        </m:r>
                      </m:e>
                    </m:d>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𝑛</m:t>
                        </m:r>
                      </m:sub>
                    </m:sSub>
                  </m:oMath>
                </a14:m>
                <a:endParaRPr lang="en-US" sz="2000" dirty="0"/>
              </a:p>
              <a:p>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362889" y="989735"/>
                <a:ext cx="4532266" cy="615553"/>
              </a:xfrm>
              <a:prstGeom prst="rect">
                <a:avLst/>
              </a:prstGeom>
              <a:blipFill>
                <a:blip r:embed="rId2"/>
                <a:stretch>
                  <a:fillRect t="-12871"/>
                </a:stretch>
              </a:blipFill>
            </p:spPr>
            <p:txBody>
              <a:bodyPr/>
              <a:lstStyle/>
              <a:p>
                <a:r>
                  <a:rPr lang="en-US">
                    <a:noFill/>
                  </a:rPr>
                  <a:t> </a:t>
                </a:r>
              </a:p>
            </p:txBody>
          </p:sp>
        </mc:Fallback>
      </mc:AlternateContent>
      <p:sp>
        <p:nvSpPr>
          <p:cNvPr id="11" name="TextBox 10"/>
          <p:cNvSpPr txBox="1"/>
          <p:nvPr/>
        </p:nvSpPr>
        <p:spPr>
          <a:xfrm>
            <a:off x="7949714" y="914400"/>
            <a:ext cx="611065" cy="400110"/>
          </a:xfrm>
          <a:prstGeom prst="rect">
            <a:avLst/>
          </a:prstGeom>
          <a:noFill/>
        </p:spPr>
        <p:txBody>
          <a:bodyPr wrap="none" rtlCol="0">
            <a:spAutoFit/>
          </a:bodyPr>
          <a:lstStyle/>
          <a:p>
            <a:r>
              <a:rPr lang="en-US" sz="2000" dirty="0"/>
              <a:t>(26)</a:t>
            </a:r>
          </a:p>
        </p:txBody>
      </p:sp>
      <p:sp>
        <p:nvSpPr>
          <p:cNvPr id="3" name="Rectangle 2"/>
          <p:cNvSpPr/>
          <p:nvPr/>
        </p:nvSpPr>
        <p:spPr>
          <a:xfrm>
            <a:off x="76200" y="1321246"/>
            <a:ext cx="9067800" cy="1846659"/>
          </a:xfrm>
          <a:prstGeom prst="rect">
            <a:avLst/>
          </a:prstGeom>
        </p:spPr>
        <p:txBody>
          <a:bodyPr wrap="square">
            <a:spAutoFit/>
          </a:bodyPr>
          <a:lstStyle/>
          <a:p>
            <a:pPr algn="just"/>
            <a:r>
              <a:rPr lang="en-US" sz="1900" dirty="0">
                <a:solidFill>
                  <a:srgbClr val="000000"/>
                </a:solidFill>
              </a:rPr>
              <a:t>To start the process, the load currents [</a:t>
            </a:r>
            <a:r>
              <a:rPr lang="en-US" sz="1900" i="1" dirty="0" err="1">
                <a:solidFill>
                  <a:srgbClr val="000000"/>
                </a:solidFill>
              </a:rPr>
              <a:t>I</a:t>
            </a:r>
            <a:r>
              <a:rPr lang="en-US" sz="1900" i="1" baseline="-25000" dirty="0" err="1">
                <a:solidFill>
                  <a:srgbClr val="000000"/>
                </a:solidFill>
              </a:rPr>
              <a:t>abc</a:t>
            </a:r>
            <a:r>
              <a:rPr lang="en-US" sz="1900" dirty="0">
                <a:solidFill>
                  <a:srgbClr val="000000"/>
                </a:solidFill>
              </a:rPr>
              <a:t>] are assumed to be equal to zero and the load voltages are computed. In the first iteration the load voltages will be the same as the source voltages.</a:t>
            </a:r>
          </a:p>
          <a:p>
            <a:pPr algn="just"/>
            <a:r>
              <a:rPr lang="en-US" sz="1900" dirty="0">
                <a:solidFill>
                  <a:srgbClr val="000000"/>
                </a:solidFill>
              </a:rPr>
              <a:t>The backward sweep computes the currents from the load back to the source using the most recently computed voltages from the forward sweep. Equation (16a) is applied for this sweep:</a:t>
            </a:r>
          </a:p>
        </p:txBody>
      </p:sp>
      <mc:AlternateContent xmlns:mc="http://schemas.openxmlformats.org/markup-compatibility/2006" xmlns:a14="http://schemas.microsoft.com/office/drawing/2010/main">
        <mc:Choice Requires="a14">
          <p:sp>
            <p:nvSpPr>
              <p:cNvPr id="12" name="TextBox 11"/>
              <p:cNvSpPr txBox="1"/>
              <p:nvPr/>
            </p:nvSpPr>
            <p:spPr>
              <a:xfrm>
                <a:off x="2399231" y="3045023"/>
                <a:ext cx="3993081"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r>
                      <a:rPr lang="en-US" sz="2000" i="1" dirty="0" smtClean="0">
                        <a:latin typeface="Cambria Math" panose="02040503050406030204" pitchFamily="18" charset="0"/>
                      </a:rPr>
                      <m:t>[</m:t>
                    </m:r>
                    <m:r>
                      <a:rPr lang="en-US" sz="2000" b="0" i="1" dirty="0" smtClean="0">
                        <a:latin typeface="Cambria Math" panose="02040503050406030204" pitchFamily="18" charset="0"/>
                      </a:rPr>
                      <m:t>𝑐</m:t>
                    </m:r>
                    <m:r>
                      <a:rPr lang="en-US" sz="2000" b="0" i="1" dirty="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𝑉𝐿𝐺</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r>
                  <a:rPr lang="en-US" sz="2000" dirty="0"/>
                  <a:t>+</a:t>
                </a:r>
                <a14:m>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𝑑</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399231" y="3045023"/>
                <a:ext cx="3993081" cy="307777"/>
              </a:xfrm>
              <a:prstGeom prst="rect">
                <a:avLst/>
              </a:prstGeom>
              <a:blipFill>
                <a:blip r:embed="rId3"/>
                <a:stretch>
                  <a:fillRect t="-26000" r="-153" b="-50000"/>
                </a:stretch>
              </a:blipFill>
            </p:spPr>
            <p:txBody>
              <a:bodyPr/>
              <a:lstStyle/>
              <a:p>
                <a:r>
                  <a:rPr lang="en-US">
                    <a:noFill/>
                  </a:rPr>
                  <a:t> </a:t>
                </a:r>
              </a:p>
            </p:txBody>
          </p:sp>
        </mc:Fallback>
      </mc:AlternateContent>
      <p:sp>
        <p:nvSpPr>
          <p:cNvPr id="13" name="TextBox 12"/>
          <p:cNvSpPr txBox="1"/>
          <p:nvPr/>
        </p:nvSpPr>
        <p:spPr>
          <a:xfrm>
            <a:off x="7924194" y="3028890"/>
            <a:ext cx="724878" cy="400110"/>
          </a:xfrm>
          <a:prstGeom prst="rect">
            <a:avLst/>
          </a:prstGeom>
          <a:noFill/>
        </p:spPr>
        <p:txBody>
          <a:bodyPr wrap="none" rtlCol="0">
            <a:spAutoFit/>
          </a:bodyPr>
          <a:lstStyle/>
          <a:p>
            <a:r>
              <a:rPr lang="en-US" sz="2000" dirty="0"/>
              <a:t>(16a)</a:t>
            </a:r>
          </a:p>
        </p:txBody>
      </p:sp>
      <p:sp>
        <p:nvSpPr>
          <p:cNvPr id="14" name="Rectangle 13"/>
          <p:cNvSpPr/>
          <p:nvPr/>
        </p:nvSpPr>
        <p:spPr>
          <a:xfrm>
            <a:off x="76200" y="3473469"/>
            <a:ext cx="8943535" cy="677108"/>
          </a:xfrm>
          <a:prstGeom prst="rect">
            <a:avLst/>
          </a:prstGeom>
        </p:spPr>
        <p:txBody>
          <a:bodyPr wrap="square">
            <a:spAutoFit/>
          </a:bodyPr>
          <a:lstStyle/>
          <a:p>
            <a:pPr algn="just"/>
            <a:r>
              <a:rPr lang="en-US" sz="1900" dirty="0">
                <a:solidFill>
                  <a:srgbClr val="000000"/>
                </a:solidFill>
              </a:rPr>
              <a:t>Recall that for all practical purposes the [</a:t>
            </a:r>
            <a:r>
              <a:rPr lang="en-US" sz="1900" i="1" dirty="0">
                <a:solidFill>
                  <a:srgbClr val="000000"/>
                </a:solidFill>
              </a:rPr>
              <a:t>c</a:t>
            </a:r>
            <a:r>
              <a:rPr lang="en-US" sz="1900" dirty="0">
                <a:solidFill>
                  <a:srgbClr val="000000"/>
                </a:solidFill>
              </a:rPr>
              <a:t>] matrix is zero so Equation (16a) is simplified to be</a:t>
            </a:r>
          </a:p>
        </p:txBody>
      </p:sp>
      <mc:AlternateContent xmlns:mc="http://schemas.openxmlformats.org/markup-compatibility/2006" xmlns:a14="http://schemas.microsoft.com/office/drawing/2010/main">
        <mc:Choice Requires="a14">
          <p:sp>
            <p:nvSpPr>
              <p:cNvPr id="15" name="TextBox 14"/>
              <p:cNvSpPr txBox="1"/>
              <p:nvPr/>
            </p:nvSpPr>
            <p:spPr>
              <a:xfrm>
                <a:off x="3462741" y="4071887"/>
                <a:ext cx="2196883" cy="307777"/>
              </a:xfrm>
              <a:prstGeom prst="rect">
                <a:avLst/>
              </a:prstGeom>
              <a:noFill/>
            </p:spPr>
            <p:txBody>
              <a:bodyPr wrap="none" lIns="0" tIns="0" rIns="0" bIns="0" rtlCol="0">
                <a:spAutoFit/>
              </a:bodyPr>
              <a:lstStyle/>
              <a:p>
                <a14:m>
                  <m:oMath xmlns:m="http://schemas.openxmlformats.org/officeDocument/2006/math">
                    <m:sSub>
                      <m:sSubPr>
                        <m:ctrlPr>
                          <a:rPr lang="en-US" sz="2000" i="1" smtClean="0">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m:t>
                                </m:r>
                                <m:r>
                                  <a:rPr lang="en-US" sz="2000" b="0" i="1" smtClean="0">
                                    <a:latin typeface="Cambria Math" panose="02040503050406030204" pitchFamily="18" charset="0"/>
                                  </a:rPr>
                                  <m:t>𝑏𝑐</m:t>
                                </m:r>
                              </m:sub>
                            </m:sSub>
                          </m:e>
                        </m:d>
                      </m:e>
                      <m:sub>
                        <m:r>
                          <a:rPr lang="en-US" sz="2000" b="0" i="1" smtClean="0">
                            <a:latin typeface="Cambria Math" panose="02040503050406030204" pitchFamily="18" charset="0"/>
                          </a:rPr>
                          <m:t>𝑛</m:t>
                        </m:r>
                      </m:sub>
                    </m:sSub>
                  </m:oMath>
                </a14:m>
                <a:r>
                  <a:rPr lang="en-US" sz="2000" dirty="0"/>
                  <a:t>=</a:t>
                </a:r>
                <a14:m>
                  <m:oMath xmlns:m="http://schemas.openxmlformats.org/officeDocument/2006/math">
                    <m:r>
                      <a:rPr lang="en-US" sz="2000" b="0" i="0" smtClean="0">
                        <a:latin typeface="Cambria Math" panose="02040503050406030204" pitchFamily="18" charset="0"/>
                      </a:rPr>
                      <m:t>[</m:t>
                    </m:r>
                    <m:r>
                      <a:rPr lang="en-US" sz="2000" b="0" i="1" smtClean="0">
                        <a:latin typeface="Cambria Math" panose="02040503050406030204" pitchFamily="18" charset="0"/>
                      </a:rPr>
                      <m:t>𝑑</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𝑎𝑏𝑐</m:t>
                                </m:r>
                              </m:sub>
                            </m:sSub>
                          </m:e>
                        </m:d>
                      </m:e>
                      <m:sub>
                        <m:r>
                          <a:rPr lang="en-US" sz="2000" i="1">
                            <a:latin typeface="Cambria Math" panose="02040503050406030204" pitchFamily="18" charset="0"/>
                          </a:rPr>
                          <m:t>𝑚</m:t>
                        </m:r>
                      </m:sub>
                    </m:sSub>
                  </m:oMath>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462741" y="4071887"/>
                <a:ext cx="2196883" cy="307777"/>
              </a:xfrm>
              <a:prstGeom prst="rect">
                <a:avLst/>
              </a:prstGeom>
              <a:blipFill>
                <a:blip r:embed="rId4"/>
                <a:stretch>
                  <a:fillRect t="-26000" r="-1389" b="-50000"/>
                </a:stretch>
              </a:blipFill>
            </p:spPr>
            <p:txBody>
              <a:bodyPr/>
              <a:lstStyle/>
              <a:p>
                <a:r>
                  <a:rPr lang="en-US">
                    <a:noFill/>
                  </a:rPr>
                  <a:t> </a:t>
                </a:r>
              </a:p>
            </p:txBody>
          </p:sp>
        </mc:Fallback>
      </mc:AlternateContent>
      <p:sp>
        <p:nvSpPr>
          <p:cNvPr id="16" name="TextBox 15"/>
          <p:cNvSpPr txBox="1"/>
          <p:nvPr/>
        </p:nvSpPr>
        <p:spPr>
          <a:xfrm>
            <a:off x="7924194" y="4095690"/>
            <a:ext cx="739305" cy="400110"/>
          </a:xfrm>
          <a:prstGeom prst="rect">
            <a:avLst/>
          </a:prstGeom>
          <a:noFill/>
        </p:spPr>
        <p:txBody>
          <a:bodyPr wrap="none" rtlCol="0">
            <a:spAutoFit/>
          </a:bodyPr>
          <a:lstStyle/>
          <a:p>
            <a:r>
              <a:rPr lang="en-US" sz="2000" dirty="0"/>
              <a:t>(16b)</a:t>
            </a:r>
          </a:p>
        </p:txBody>
      </p:sp>
      <p:sp>
        <p:nvSpPr>
          <p:cNvPr id="17" name="Rectangle 16"/>
          <p:cNvSpPr/>
          <p:nvPr/>
        </p:nvSpPr>
        <p:spPr>
          <a:xfrm>
            <a:off x="104335" y="4514671"/>
            <a:ext cx="8991600" cy="1554272"/>
          </a:xfrm>
          <a:prstGeom prst="rect">
            <a:avLst/>
          </a:prstGeom>
        </p:spPr>
        <p:txBody>
          <a:bodyPr wrap="square">
            <a:spAutoFit/>
          </a:bodyPr>
          <a:lstStyle/>
          <a:p>
            <a:pPr algn="just"/>
            <a:r>
              <a:rPr lang="en-US" sz="1900" dirty="0">
                <a:solidFill>
                  <a:srgbClr val="000000"/>
                </a:solidFill>
              </a:rPr>
              <a:t>After the first forward and backward sweeps, </a:t>
            </a:r>
            <a:r>
              <a:rPr lang="en-US" sz="1900" dirty="0"/>
              <a:t>the new load voltages are computed using the most recent currents</a:t>
            </a:r>
            <a:r>
              <a:rPr lang="en-US" sz="1900" dirty="0">
                <a:solidFill>
                  <a:srgbClr val="000000"/>
                </a:solidFill>
              </a:rPr>
              <a:t>. Also, the load/shunt device currents should be updated using the most recent voltages before moving to backward sweep. The forward and backward sweeps continue until the error between the new and previous load voltages is within a specified tolerance. </a:t>
            </a:r>
          </a:p>
        </p:txBody>
      </p:sp>
      <p:sp>
        <p:nvSpPr>
          <p:cNvPr id="18" name="Text Placeholder 4"/>
          <p:cNvSpPr>
            <a:spLocks noGrp="1"/>
          </p:cNvSpPr>
          <p:nvPr/>
        </p:nvSpPr>
        <p:spPr bwMode="auto">
          <a:xfrm>
            <a:off x="6400800" y="6367624"/>
            <a:ext cx="2438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r>
              <a:rPr lang="en-US" dirty="0" err="1"/>
              <a:t>ECpE</a:t>
            </a:r>
            <a:r>
              <a:rPr lang="en-US" dirty="0"/>
              <a:t> Department</a:t>
            </a:r>
          </a:p>
          <a:p>
            <a:endParaRPr lang="en-US" dirty="0"/>
          </a:p>
        </p:txBody>
      </p:sp>
    </p:spTree>
    <p:extLst>
      <p:ext uri="{BB962C8B-B14F-4D97-AF65-F5344CB8AC3E}">
        <p14:creationId xmlns:p14="http://schemas.microsoft.com/office/powerpoint/2010/main" val="415332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Modified “Ladder” Iterative Technique</a:t>
            </a:r>
            <a:br>
              <a:rPr lang="en-US" sz="3600" dirty="0"/>
            </a:br>
            <a:endParaRPr lang="en-US" dirty="0"/>
          </a:p>
        </p:txBody>
      </p:sp>
      <p:sp>
        <p:nvSpPr>
          <p:cNvPr id="4" name="Slide Number Placeholder 3"/>
          <p:cNvSpPr>
            <a:spLocks noGrp="1"/>
          </p:cNvSpPr>
          <p:nvPr>
            <p:ph type="sldNum" sz="quarter" idx="12"/>
          </p:nvPr>
        </p:nvSpPr>
        <p:spPr/>
        <p:txBody>
          <a:bodyPr/>
          <a:lstStyle/>
          <a:p>
            <a:fld id="{5B7A2384-8C5D-49F6-8259-B9A64ECD4852}" type="slidenum">
              <a:rPr lang="en-US" smtClean="0"/>
              <a:t>12</a:t>
            </a:fld>
            <a:endParaRPr lang="en-US" dirty="0"/>
          </a:p>
        </p:txBody>
      </p:sp>
      <p:sp>
        <p:nvSpPr>
          <p:cNvPr id="5" name="Rectangle 4"/>
          <p:cNvSpPr/>
          <p:nvPr/>
        </p:nvSpPr>
        <p:spPr>
          <a:xfrm>
            <a:off x="152400" y="873711"/>
            <a:ext cx="4953000" cy="5078313"/>
          </a:xfrm>
          <a:prstGeom prst="rect">
            <a:avLst/>
          </a:prstGeom>
        </p:spPr>
        <p:txBody>
          <a:bodyPr wrap="square">
            <a:spAutoFit/>
          </a:bodyPr>
          <a:lstStyle/>
          <a:p>
            <a:pPr marL="342900" indent="-342900" algn="just">
              <a:buFont typeface="Arial" panose="020B0604020202020204" pitchFamily="34" charset="0"/>
              <a:buChar char="•"/>
            </a:pPr>
            <a:r>
              <a:rPr lang="en-US" sz="1800" dirty="0">
                <a:solidFill>
                  <a:srgbClr val="000000"/>
                </a:solidFill>
              </a:rPr>
              <a:t>With reference to Fig.5, nodes 4, 10, 5, and 7 are referred to as “junction nodes.” In both the forward and backward sweeps, the junction nodes must be recognized. In the forward sweep, the voltages at all nodes down the lines from the junction nodes must be computed. In the backward sweeps, the currents at the junction nodes must be summed before proceeding toward the source. </a:t>
            </a:r>
          </a:p>
          <a:p>
            <a:pPr marL="342900" indent="-342900" algn="just">
              <a:buFont typeface="Arial" panose="020B0604020202020204" pitchFamily="34" charset="0"/>
              <a:buChar char="•"/>
            </a:pPr>
            <a:r>
              <a:rPr lang="en-US" sz="1800" dirty="0">
                <a:solidFill>
                  <a:srgbClr val="000000"/>
                </a:solidFill>
              </a:rPr>
              <a:t>The “node” currents may be three phase, two phase, or single phase and consist of the sum of the spot load currents and one-half of the distributed load currents (if any) at the node plus the capacitor current (if any) at the node. It is possible that at a given node the distributed load can be one-half of the distributed load in the “from” segment plus one-half of the distributed load in the “to” segment.</a:t>
            </a:r>
          </a:p>
        </p:txBody>
      </p:sp>
      <p:pic>
        <p:nvPicPr>
          <p:cNvPr id="18" name="Picture 17"/>
          <p:cNvPicPr>
            <a:picLocks noChangeAspect="1"/>
          </p:cNvPicPr>
          <p:nvPr/>
        </p:nvPicPr>
        <p:blipFill>
          <a:blip r:embed="rId2"/>
          <a:stretch>
            <a:fillRect/>
          </a:stretch>
        </p:blipFill>
        <p:spPr>
          <a:xfrm>
            <a:off x="5201529" y="1143000"/>
            <a:ext cx="3790070" cy="3241089"/>
          </a:xfrm>
          <a:prstGeom prst="rect">
            <a:avLst/>
          </a:prstGeom>
        </p:spPr>
      </p:pic>
      <p:sp>
        <p:nvSpPr>
          <p:cNvPr id="19" name="TextBox 18"/>
          <p:cNvSpPr txBox="1"/>
          <p:nvPr/>
        </p:nvSpPr>
        <p:spPr>
          <a:xfrm>
            <a:off x="5498185" y="4518650"/>
            <a:ext cx="3196757" cy="369332"/>
          </a:xfrm>
          <a:prstGeom prst="rect">
            <a:avLst/>
          </a:prstGeom>
          <a:noFill/>
        </p:spPr>
        <p:txBody>
          <a:bodyPr wrap="square" rtlCol="0">
            <a:spAutoFit/>
          </a:bodyPr>
          <a:lstStyle/>
          <a:p>
            <a:pPr algn="ctr"/>
            <a:r>
              <a:rPr lang="en-US" sz="1800" dirty="0"/>
              <a:t>Fig.5 Typical distribution feeder</a:t>
            </a:r>
          </a:p>
        </p:txBody>
      </p:sp>
      <p:sp>
        <p:nvSpPr>
          <p:cNvPr id="7" name="Text Placeholder 4"/>
          <p:cNvSpPr>
            <a:spLocks noGrp="1"/>
          </p:cNvSpPr>
          <p:nvPr/>
        </p:nvSpPr>
        <p:spPr bwMode="auto">
          <a:xfrm>
            <a:off x="6400800" y="6367624"/>
            <a:ext cx="2438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r>
              <a:rPr lang="en-US" dirty="0" err="1"/>
              <a:t>ECpE</a:t>
            </a:r>
            <a:r>
              <a:rPr lang="en-US" dirty="0"/>
              <a:t> Department</a:t>
            </a:r>
          </a:p>
          <a:p>
            <a:endParaRPr lang="en-US" dirty="0"/>
          </a:p>
        </p:txBody>
      </p:sp>
    </p:spTree>
    <p:extLst>
      <p:ext uri="{BB962C8B-B14F-4D97-AF65-F5344CB8AC3E}">
        <p14:creationId xmlns:p14="http://schemas.microsoft.com/office/powerpoint/2010/main" val="3093452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660238"/>
          </a:xfrm>
        </p:spPr>
        <p:txBody>
          <a:bodyPr/>
          <a:lstStyle/>
          <a:p>
            <a:r>
              <a:rPr lang="en-US" sz="2800" dirty="0"/>
              <a:t>Modified “Ladder” Iterative Technique</a:t>
            </a:r>
            <a:endParaRPr lang="en-US" dirty="0"/>
          </a:p>
        </p:txBody>
      </p:sp>
      <p:sp>
        <p:nvSpPr>
          <p:cNvPr id="4" name="Slide Number Placeholder 3"/>
          <p:cNvSpPr>
            <a:spLocks noGrp="1"/>
          </p:cNvSpPr>
          <p:nvPr>
            <p:ph type="sldNum" sz="quarter" idx="12"/>
          </p:nvPr>
        </p:nvSpPr>
        <p:spPr/>
        <p:txBody>
          <a:bodyPr/>
          <a:lstStyle/>
          <a:p>
            <a:fld id="{5B7A2384-8C5D-49F6-8259-B9A64ECD4852}" type="slidenum">
              <a:rPr lang="en-US" smtClean="0"/>
              <a:t>13</a:t>
            </a:fld>
            <a:endParaRPr lang="en-US" dirty="0"/>
          </a:p>
        </p:txBody>
      </p:sp>
      <p:sp>
        <p:nvSpPr>
          <p:cNvPr id="3" name="Rectangle 2"/>
          <p:cNvSpPr/>
          <p:nvPr/>
        </p:nvSpPr>
        <p:spPr>
          <a:xfrm>
            <a:off x="152400" y="812638"/>
            <a:ext cx="8839200" cy="400110"/>
          </a:xfrm>
          <a:prstGeom prst="rect">
            <a:avLst/>
          </a:prstGeom>
        </p:spPr>
        <p:txBody>
          <a:bodyPr wrap="square">
            <a:spAutoFit/>
          </a:bodyPr>
          <a:lstStyle/>
          <a:p>
            <a:r>
              <a:rPr lang="en-US" sz="2000" dirty="0">
                <a:solidFill>
                  <a:srgbClr val="000000"/>
                </a:solidFill>
              </a:rPr>
              <a:t>A simple flowchart of the program that is used in other chapters is shown in Fig.6.</a:t>
            </a:r>
          </a:p>
        </p:txBody>
      </p:sp>
      <p:pic>
        <p:nvPicPr>
          <p:cNvPr id="8" name="Picture 7"/>
          <p:cNvPicPr>
            <a:picLocks noChangeAspect="1"/>
          </p:cNvPicPr>
          <p:nvPr/>
        </p:nvPicPr>
        <p:blipFill>
          <a:blip r:embed="rId3"/>
          <a:stretch>
            <a:fillRect/>
          </a:stretch>
        </p:blipFill>
        <p:spPr>
          <a:xfrm>
            <a:off x="2667000" y="1233003"/>
            <a:ext cx="4038600" cy="4627047"/>
          </a:xfrm>
          <a:prstGeom prst="rect">
            <a:avLst/>
          </a:prstGeom>
        </p:spPr>
      </p:pic>
      <p:sp>
        <p:nvSpPr>
          <p:cNvPr id="9" name="TextBox 8"/>
          <p:cNvSpPr txBox="1"/>
          <p:nvPr/>
        </p:nvSpPr>
        <p:spPr>
          <a:xfrm>
            <a:off x="1562100" y="5695890"/>
            <a:ext cx="6248400" cy="369332"/>
          </a:xfrm>
          <a:prstGeom prst="rect">
            <a:avLst/>
          </a:prstGeom>
          <a:noFill/>
        </p:spPr>
        <p:txBody>
          <a:bodyPr wrap="square" rtlCol="0">
            <a:spAutoFit/>
          </a:bodyPr>
          <a:lstStyle/>
          <a:p>
            <a:pPr algn="ctr"/>
            <a:r>
              <a:rPr lang="en-US" sz="1800" dirty="0"/>
              <a:t>Fig.6 Simple modified ladder flowchart</a:t>
            </a:r>
          </a:p>
        </p:txBody>
      </p:sp>
      <p:sp>
        <p:nvSpPr>
          <p:cNvPr id="7" name="Text Placeholder 4"/>
          <p:cNvSpPr>
            <a:spLocks noGrp="1"/>
          </p:cNvSpPr>
          <p:nvPr/>
        </p:nvSpPr>
        <p:spPr bwMode="auto">
          <a:xfrm>
            <a:off x="6400800" y="6367624"/>
            <a:ext cx="2438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r>
              <a:rPr lang="en-US" dirty="0" err="1"/>
              <a:t>ECpE</a:t>
            </a:r>
            <a:r>
              <a:rPr lang="en-US" dirty="0"/>
              <a:t> Department</a:t>
            </a:r>
          </a:p>
          <a:p>
            <a:endParaRPr lang="en-US" dirty="0"/>
          </a:p>
        </p:txBody>
      </p:sp>
    </p:spTree>
    <p:extLst>
      <p:ext uri="{BB962C8B-B14F-4D97-AF65-F5344CB8AC3E}">
        <p14:creationId xmlns:p14="http://schemas.microsoft.com/office/powerpoint/2010/main" val="290796633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14</a:t>
            </a:fld>
            <a:endParaRPr lang="en-US" dirty="0"/>
          </a:p>
        </p:txBody>
      </p:sp>
      <p:sp>
        <p:nvSpPr>
          <p:cNvPr id="9" name="Rectangle 8"/>
          <p:cNvSpPr/>
          <p:nvPr/>
        </p:nvSpPr>
        <p:spPr>
          <a:xfrm>
            <a:off x="152400" y="124480"/>
            <a:ext cx="9034846" cy="584775"/>
          </a:xfrm>
          <a:prstGeom prst="rect">
            <a:avLst/>
          </a:prstGeom>
        </p:spPr>
        <p:txBody>
          <a:bodyPr wrap="none">
            <a:spAutoFit/>
          </a:bodyPr>
          <a:lstStyle/>
          <a:p>
            <a:r>
              <a:rPr lang="en-US" sz="3200" dirty="0">
                <a:solidFill>
                  <a:srgbClr val="C8102E"/>
                </a:solidFill>
                <a:latin typeface="+mj-lt"/>
                <a:ea typeface="+mj-ea"/>
                <a:cs typeface="+mj-cs"/>
              </a:rPr>
              <a:t>Applying the Modified Ladder Iterative Technique</a:t>
            </a:r>
          </a:p>
        </p:txBody>
      </p:sp>
      <p:sp>
        <p:nvSpPr>
          <p:cNvPr id="2" name="Rectangle 1"/>
          <p:cNvSpPr/>
          <p:nvPr/>
        </p:nvSpPr>
        <p:spPr>
          <a:xfrm>
            <a:off x="184512" y="1219200"/>
            <a:ext cx="8534400" cy="4093428"/>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rPr>
              <a:t>We have outlined the steps required for the application of the ladder iterative technique. Forward and backward sweep matrices have been developed for the series devices. By applying these matrices, the computation of the voltage drops along a segment will always be the same regardless of whether the segment represents a line, voltage regulator, or transformer.</a:t>
            </a:r>
          </a:p>
          <a:p>
            <a:pPr marL="342900" indent="-342900" algn="just">
              <a:buFont typeface="Arial" panose="020B0604020202020204" pitchFamily="34" charset="0"/>
              <a:buChar char="•"/>
            </a:pPr>
            <a:r>
              <a:rPr lang="en-US" sz="2000" dirty="0">
                <a:solidFill>
                  <a:srgbClr val="000000"/>
                </a:solidFill>
              </a:rPr>
              <a:t>In the preparation of data for a power-flow study, it is extremely important that the impedances and admittances of the line segments are computed using the exact </a:t>
            </a:r>
            <a:r>
              <a:rPr lang="en-US" sz="2000" dirty="0" err="1">
                <a:solidFill>
                  <a:srgbClr val="000000"/>
                </a:solidFill>
              </a:rPr>
              <a:t>spacings</a:t>
            </a:r>
            <a:r>
              <a:rPr lang="en-US" sz="2000" dirty="0">
                <a:solidFill>
                  <a:srgbClr val="000000"/>
                </a:solidFill>
              </a:rPr>
              <a:t> and phasing. Because of the unbalanced loading and resulting unbalanced line currents, the voltage drops due to the mutual coupling of the lines become very important. It is not unusual to observe a voltage rise on a lightly loaded phase of a line segment that has an extreme current unbalance.</a:t>
            </a:r>
          </a:p>
        </p:txBody>
      </p:sp>
      <p:sp>
        <p:nvSpPr>
          <p:cNvPr id="5"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437903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15</a:t>
            </a:fld>
            <a:endParaRPr lang="en-US" dirty="0"/>
          </a:p>
        </p:txBody>
      </p:sp>
      <p:sp>
        <p:nvSpPr>
          <p:cNvPr id="9" name="Rectangle 8"/>
          <p:cNvSpPr/>
          <p:nvPr/>
        </p:nvSpPr>
        <p:spPr>
          <a:xfrm>
            <a:off x="152400" y="124480"/>
            <a:ext cx="9034846" cy="584775"/>
          </a:xfrm>
          <a:prstGeom prst="rect">
            <a:avLst/>
          </a:prstGeom>
        </p:spPr>
        <p:txBody>
          <a:bodyPr wrap="none">
            <a:spAutoFit/>
          </a:bodyPr>
          <a:lstStyle/>
          <a:p>
            <a:r>
              <a:rPr lang="en-US" sz="3200" dirty="0">
                <a:solidFill>
                  <a:srgbClr val="C8102E"/>
                </a:solidFill>
                <a:latin typeface="+mj-lt"/>
                <a:ea typeface="+mj-ea"/>
                <a:cs typeface="+mj-cs"/>
              </a:rPr>
              <a:t>Applying the Modified Ladder Iterative Technique</a:t>
            </a:r>
          </a:p>
        </p:txBody>
      </p:sp>
      <p:sp>
        <p:nvSpPr>
          <p:cNvPr id="2" name="Rectangle 1"/>
          <p:cNvSpPr/>
          <p:nvPr/>
        </p:nvSpPr>
        <p:spPr>
          <a:xfrm>
            <a:off x="228600" y="762000"/>
            <a:ext cx="8534400" cy="3785652"/>
          </a:xfrm>
          <a:prstGeom prst="rect">
            <a:avLst/>
          </a:prstGeom>
        </p:spPr>
        <p:txBody>
          <a:bodyPr wrap="square">
            <a:spAutoFit/>
          </a:bodyPr>
          <a:lstStyle/>
          <a:p>
            <a:pPr marL="342900" indent="-342900" algn="just">
              <a:buFont typeface="Arial" panose="020B0604020202020204" pitchFamily="34" charset="0"/>
              <a:buChar char="•"/>
            </a:pPr>
            <a:r>
              <a:rPr lang="en-US" sz="2000" dirty="0">
                <a:solidFill>
                  <a:srgbClr val="000000"/>
                </a:solidFill>
              </a:rPr>
              <a:t>The real power loss in a device can be computed in two ways. </a:t>
            </a:r>
          </a:p>
          <a:p>
            <a:pPr marL="342900" indent="-342900" algn="just">
              <a:buFont typeface="Arial" panose="020B0604020202020204" pitchFamily="34" charset="0"/>
              <a:buChar char="•"/>
            </a:pPr>
            <a:r>
              <a:rPr lang="en-US" sz="2000" dirty="0">
                <a:solidFill>
                  <a:srgbClr val="000000"/>
                </a:solidFill>
              </a:rPr>
              <a:t>The first method is to compute the power loss in each phase by taking the phase current squared times the total resistance of the phase. Care must be taken to not use the resistance value from the phase impedance matrix. The actual phase resistance that was used in Carson's equations must be used. In developing a computer program, calculating power loss this way requires that the conductor resistance is stored in the active data base for each line segment. </a:t>
            </a:r>
          </a:p>
          <a:p>
            <a:pPr marL="342900" indent="-342900" algn="just">
              <a:buFont typeface="Arial" panose="020B0604020202020204" pitchFamily="34" charset="0"/>
              <a:buChar char="•"/>
            </a:pPr>
            <a:r>
              <a:rPr lang="en-US" sz="2000" dirty="0">
                <a:solidFill>
                  <a:srgbClr val="000000"/>
                </a:solidFill>
              </a:rPr>
              <a:t>Unfortunately, this method does not give the total power loss in a line segment since the power loss in the neutral conductor and ground are not included. In order to determine the losses in the neutral and ground, we must compute the neutral and ground currents and then the power losses.</a:t>
            </a:r>
          </a:p>
        </p:txBody>
      </p:sp>
      <p:sp>
        <p:nvSpPr>
          <p:cNvPr id="5"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912289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16</a:t>
            </a:fld>
            <a:endParaRPr lang="en-US" dirty="0"/>
          </a:p>
        </p:txBody>
      </p:sp>
      <p:sp>
        <p:nvSpPr>
          <p:cNvPr id="9" name="Rectangle 8"/>
          <p:cNvSpPr/>
          <p:nvPr/>
        </p:nvSpPr>
        <p:spPr>
          <a:xfrm>
            <a:off x="152400" y="124480"/>
            <a:ext cx="9034846" cy="584775"/>
          </a:xfrm>
          <a:prstGeom prst="rect">
            <a:avLst/>
          </a:prstGeom>
        </p:spPr>
        <p:txBody>
          <a:bodyPr wrap="none">
            <a:spAutoFit/>
          </a:bodyPr>
          <a:lstStyle/>
          <a:p>
            <a:r>
              <a:rPr lang="en-US" sz="3200" dirty="0">
                <a:solidFill>
                  <a:srgbClr val="C8102E"/>
                </a:solidFill>
                <a:latin typeface="+mj-lt"/>
                <a:ea typeface="+mj-ea"/>
                <a:cs typeface="+mj-cs"/>
              </a:rPr>
              <a:t>Applying the Modified Ladder Iterative Technique</a:t>
            </a:r>
          </a:p>
        </p:txBody>
      </p:sp>
      <p:sp>
        <p:nvSpPr>
          <p:cNvPr id="2" name="Rectangle 1"/>
          <p:cNvSpPr/>
          <p:nvPr/>
        </p:nvSpPr>
        <p:spPr>
          <a:xfrm>
            <a:off x="152400" y="826859"/>
            <a:ext cx="8534400" cy="4708981"/>
          </a:xfrm>
          <a:prstGeom prst="rect">
            <a:avLst/>
          </a:prstGeom>
        </p:spPr>
        <p:txBody>
          <a:bodyPr wrap="square">
            <a:spAutoFit/>
          </a:bodyPr>
          <a:lstStyle/>
          <a:p>
            <a:pPr marL="342900" indent="-342900" algn="just">
              <a:buFont typeface="Arial" panose="020B0604020202020204" pitchFamily="34" charset="0"/>
              <a:buChar char="•"/>
            </a:pPr>
            <a:r>
              <a:rPr lang="en-US" sz="2000" dirty="0"/>
              <a:t>A second, and preferred, method is to compute power loss as the difference between the real power into a line segment and the real power output of the line segment. Because the effects of the neutral conductor and ground are included in the phase impedance matrix of the total power loss, this method will give the same results as mentioned earlier where the neutral and ground power losses are computed separately. </a:t>
            </a:r>
          </a:p>
          <a:p>
            <a:pPr marL="342900" indent="-342900" algn="just">
              <a:buFont typeface="Arial" panose="020B0604020202020204" pitchFamily="34" charset="0"/>
              <a:buChar char="•"/>
            </a:pPr>
            <a:r>
              <a:rPr lang="en-US" sz="2000" dirty="0"/>
              <a:t>This method can lead to some interesting numbers for very unbalanced line flows in that it is possible to compute what appears to be a negative phase power loss. This is a direct result of the accurate modeling of the mutual coupling between phases. Remember that the effect of the neutral conductor and the ground resistance is included in Carson's equations. </a:t>
            </a:r>
          </a:p>
          <a:p>
            <a:pPr marL="342900" indent="-342900" algn="just">
              <a:buFont typeface="Arial" panose="020B0604020202020204" pitchFamily="34" charset="0"/>
              <a:buChar char="•"/>
            </a:pPr>
            <a:r>
              <a:rPr lang="en-US" sz="2000" dirty="0"/>
              <a:t>In reality, there can not be a negative phase power loss. Using this method, the algebraic sum of the line power losses will equal the total three-phase power loss that were computed using the current squared times resistance for the phase and neutral conductors along with the ground current.</a:t>
            </a:r>
          </a:p>
        </p:txBody>
      </p:sp>
      <p:sp>
        <p:nvSpPr>
          <p:cNvPr id="5"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333763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17</a:t>
            </a:fld>
            <a:endParaRPr lang="en-US" dirty="0"/>
          </a:p>
        </p:txBody>
      </p:sp>
      <p:sp>
        <p:nvSpPr>
          <p:cNvPr id="9" name="Rectangle 8"/>
          <p:cNvSpPr/>
          <p:nvPr/>
        </p:nvSpPr>
        <p:spPr>
          <a:xfrm>
            <a:off x="152400" y="124480"/>
            <a:ext cx="4360874" cy="584775"/>
          </a:xfrm>
          <a:prstGeom prst="rect">
            <a:avLst/>
          </a:prstGeom>
        </p:spPr>
        <p:txBody>
          <a:bodyPr wrap="none">
            <a:spAutoFit/>
          </a:bodyPr>
          <a:lstStyle/>
          <a:p>
            <a:r>
              <a:rPr lang="en-US" sz="3200" dirty="0">
                <a:solidFill>
                  <a:srgbClr val="C8102E"/>
                </a:solidFill>
                <a:latin typeface="+mj-lt"/>
                <a:ea typeface="+mj-ea"/>
                <a:cs typeface="+mj-cs"/>
              </a:rPr>
              <a:t>Let’s Put It All Together</a:t>
            </a:r>
          </a:p>
        </p:txBody>
      </p:sp>
      <p:sp>
        <p:nvSpPr>
          <p:cNvPr id="2" name="Rectangle 1"/>
          <p:cNvSpPr/>
          <p:nvPr/>
        </p:nvSpPr>
        <p:spPr>
          <a:xfrm>
            <a:off x="457200" y="914400"/>
            <a:ext cx="8305800" cy="3046988"/>
          </a:xfrm>
          <a:prstGeom prst="rect">
            <a:avLst/>
          </a:prstGeom>
        </p:spPr>
        <p:txBody>
          <a:bodyPr wrap="square">
            <a:spAutoFit/>
          </a:bodyPr>
          <a:lstStyle/>
          <a:p>
            <a:pPr algn="just"/>
            <a:r>
              <a:rPr lang="en-US" dirty="0"/>
              <a:t>At this point the models for all components of a distribution feeder have been developed. The modified ladder iterative technique has also been developed. It is time to put them all together and demonstrate the power-flow analysis of a very simple system. The example below will demonstrate how the models of the components work together in applying the modified ladder technique to achieve a final solution of the operating characteristics of an unbalanced feeder.</a:t>
            </a:r>
          </a:p>
        </p:txBody>
      </p:sp>
      <p:sp>
        <p:nvSpPr>
          <p:cNvPr id="5"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87916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z="1100" smtClean="0"/>
              <a:t>18</a:t>
            </a:fld>
            <a:endParaRPr lang="en-US" sz="1100" dirty="0"/>
          </a:p>
        </p:txBody>
      </p:sp>
      <p:sp>
        <p:nvSpPr>
          <p:cNvPr id="9" name="Rectangle 8"/>
          <p:cNvSpPr/>
          <p:nvPr/>
        </p:nvSpPr>
        <p:spPr>
          <a:xfrm>
            <a:off x="141718" y="49597"/>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2" name="Rectangle 1"/>
          <p:cNvSpPr/>
          <p:nvPr/>
        </p:nvSpPr>
        <p:spPr>
          <a:xfrm>
            <a:off x="118918" y="491358"/>
            <a:ext cx="8991600" cy="3170099"/>
          </a:xfrm>
          <a:prstGeom prst="rect">
            <a:avLst/>
          </a:prstGeom>
        </p:spPr>
        <p:txBody>
          <a:bodyPr wrap="square">
            <a:spAutoFit/>
          </a:bodyPr>
          <a:lstStyle/>
          <a:p>
            <a:pPr algn="just"/>
            <a:r>
              <a:rPr lang="en-US" sz="2000" dirty="0">
                <a:solidFill>
                  <a:srgbClr val="000000"/>
                </a:solidFill>
              </a:rPr>
              <a:t>A very simple distribution feeder is shown in Figure 7. </a:t>
            </a:r>
          </a:p>
          <a:p>
            <a:pPr algn="just"/>
            <a:r>
              <a:rPr lang="en-US" sz="2000" dirty="0">
                <a:solidFill>
                  <a:srgbClr val="000000"/>
                </a:solidFill>
              </a:rPr>
              <a:t>For the system in Fig.7, the infinite bus voltages are balanced three phase of 12.47 kV line to line. The “source” line segment from node 1 to node 2 is a three-wire delta 2000 ft long line and is constructed on the pole configuration of as shown without the neutral. The “load” line segment from node 3 to node 4 is 2500 ft long and also is constructed on the pole configuration as shown but is a four-wire wye so the neutral is included. Both line segments use 336,400 26/7 ACSR phase conductors and the neutral conductor on the four-wire wye line is 4/0 6/1 ACSR. Since the lines are short, the shunt admittance will be neglected. The 25°C resistance is used for the phase and neutral conductors:</a:t>
            </a:r>
          </a:p>
        </p:txBody>
      </p:sp>
      <p:pic>
        <p:nvPicPr>
          <p:cNvPr id="3" name="Picture 2"/>
          <p:cNvPicPr>
            <a:picLocks noChangeAspect="1"/>
          </p:cNvPicPr>
          <p:nvPr/>
        </p:nvPicPr>
        <p:blipFill>
          <a:blip r:embed="rId2"/>
          <a:stretch>
            <a:fillRect/>
          </a:stretch>
        </p:blipFill>
        <p:spPr>
          <a:xfrm>
            <a:off x="2539096" y="4276725"/>
            <a:ext cx="6657975" cy="1438275"/>
          </a:xfrm>
          <a:prstGeom prst="rect">
            <a:avLst/>
          </a:prstGeom>
        </p:spPr>
      </p:pic>
      <p:sp>
        <p:nvSpPr>
          <p:cNvPr id="11" name="TextBox 10"/>
          <p:cNvSpPr txBox="1"/>
          <p:nvPr/>
        </p:nvSpPr>
        <p:spPr>
          <a:xfrm>
            <a:off x="2188800" y="5715000"/>
            <a:ext cx="5174314" cy="400110"/>
          </a:xfrm>
          <a:prstGeom prst="rect">
            <a:avLst/>
          </a:prstGeom>
          <a:noFill/>
        </p:spPr>
        <p:txBody>
          <a:bodyPr wrap="square" rtlCol="0">
            <a:spAutoFit/>
          </a:bodyPr>
          <a:lstStyle/>
          <a:p>
            <a:pPr algn="ctr"/>
            <a:r>
              <a:rPr lang="en-US" sz="2000" dirty="0"/>
              <a:t>Fig.7 Example feeder</a:t>
            </a:r>
          </a:p>
        </p:txBody>
      </p:sp>
      <mc:AlternateContent xmlns:mc="http://schemas.openxmlformats.org/markup-compatibility/2006" xmlns:a14="http://schemas.microsoft.com/office/drawing/2010/main">
        <mc:Choice Requires="a14">
          <p:sp>
            <p:nvSpPr>
              <p:cNvPr id="5" name="TextBox 4"/>
              <p:cNvSpPr txBox="1"/>
              <p:nvPr/>
            </p:nvSpPr>
            <p:spPr>
              <a:xfrm>
                <a:off x="2328765" y="3630442"/>
                <a:ext cx="633051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336,400</m:t>
                      </m:r>
                      <m:f>
                        <m:fPr>
                          <m:type m:val="lin"/>
                          <m:ctrlPr>
                            <a:rPr lang="en-US" sz="2000" b="0" i="1" smtClean="0">
                              <a:latin typeface="Cambria Math" panose="02040503050406030204" pitchFamily="18" charset="0"/>
                            </a:rPr>
                          </m:ctrlPr>
                        </m:fPr>
                        <m:num>
                          <m:r>
                            <a:rPr lang="en-US" sz="2000" b="0" i="1" smtClean="0">
                              <a:latin typeface="Cambria Math" panose="02040503050406030204" pitchFamily="18" charset="0"/>
                            </a:rPr>
                            <m:t>26</m:t>
                          </m:r>
                        </m:num>
                        <m:den>
                          <m:r>
                            <a:rPr lang="en-US" sz="2000" b="0" i="1" smtClean="0">
                              <a:latin typeface="Cambria Math" panose="02040503050406030204" pitchFamily="18" charset="0"/>
                            </a:rPr>
                            <m:t>7</m:t>
                          </m:r>
                        </m:den>
                      </m:f>
                      <m:r>
                        <a:rPr lang="en-US" sz="2000" b="0" i="1" smtClean="0">
                          <a:latin typeface="Cambria Math" panose="02040503050406030204" pitchFamily="18" charset="0"/>
                        </a:rPr>
                        <m:t>𝐴𝐶𝑆𝑅</m:t>
                      </m:r>
                      <m:r>
                        <a:rPr lang="en-US" sz="2000" b="0" i="1" smtClean="0">
                          <a:latin typeface="Cambria Math" panose="02040503050406030204" pitchFamily="18" charset="0"/>
                        </a:rPr>
                        <m:t>:</m:t>
                      </m:r>
                      <m:r>
                        <a:rPr lang="en-US" sz="2000" b="0" i="1" smtClean="0">
                          <a:latin typeface="Cambria Math" panose="02040503050406030204" pitchFamily="18" charset="0"/>
                        </a:rPr>
                        <m:t>𝑟𝑒𝑠𝑖𝑠𝑡𝑎𝑛𝑐𝑒</m:t>
                      </m:r>
                      <m:r>
                        <a:rPr lang="en-US" sz="2000" b="0" i="1" smtClean="0">
                          <a:latin typeface="Cambria Math" panose="02040503050406030204" pitchFamily="18" charset="0"/>
                        </a:rPr>
                        <m:t> </m:t>
                      </m:r>
                      <m:r>
                        <a:rPr lang="en-US" sz="2000" b="0" i="1" smtClean="0">
                          <a:latin typeface="Cambria Math" panose="02040503050406030204" pitchFamily="18" charset="0"/>
                        </a:rPr>
                        <m:t>𝑎𝑡</m:t>
                      </m:r>
                      <m:r>
                        <a:rPr lang="en-US" sz="2000" b="0" i="1" smtClean="0">
                          <a:latin typeface="Cambria Math" panose="02040503050406030204" pitchFamily="18" charset="0"/>
                        </a:rPr>
                        <m:t> 25℃=0.278 </m:t>
                      </m:r>
                      <m:r>
                        <m:rPr>
                          <m:sty m:val="p"/>
                        </m:rPr>
                        <a:rPr lang="el-GR" sz="2000" b="0" i="1" smtClean="0">
                          <a:latin typeface="Cambria Math" panose="02040503050406030204" pitchFamily="18" charset="0"/>
                          <a:ea typeface="Cambria Math" panose="02040503050406030204" pitchFamily="18" charset="0"/>
                        </a:rPr>
                        <m:t>Ω</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𝑚𝑖𝑙𝑒</m:t>
                      </m:r>
                      <m:r>
                        <a:rPr lang="en-US" sz="2000" b="0" i="1" smtClean="0">
                          <a:latin typeface="Cambria Math" panose="02040503050406030204" pitchFamily="18" charset="0"/>
                        </a:rPr>
                        <m:t> </m:t>
                      </m:r>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328765" y="3630442"/>
                <a:ext cx="6330516" cy="307777"/>
              </a:xfrm>
              <a:prstGeom prst="rect">
                <a:avLst/>
              </a:prstGeom>
              <a:blipFill>
                <a:blip r:embed="rId3"/>
                <a:stretch>
                  <a:fillRect l="-385" t="-168000" b="-25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09800" y="4022644"/>
                <a:ext cx="570630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type m:val="lin"/>
                          <m:ctrlPr>
                            <a:rPr lang="en-US" sz="2000" i="1" smtClean="0">
                              <a:latin typeface="Cambria Math" panose="02040503050406030204" pitchFamily="18" charset="0"/>
                            </a:rPr>
                          </m:ctrlPr>
                        </m:fPr>
                        <m:num>
                          <m:r>
                            <a:rPr lang="en-US" sz="2000" b="0" i="1" smtClean="0">
                              <a:latin typeface="Cambria Math" panose="02040503050406030204" pitchFamily="18" charset="0"/>
                            </a:rPr>
                            <m:t>4</m:t>
                          </m:r>
                        </m:num>
                        <m:den>
                          <m:r>
                            <a:rPr lang="en-US" sz="2000" b="0" i="1" smtClean="0">
                              <a:latin typeface="Cambria Math" panose="02040503050406030204" pitchFamily="18" charset="0"/>
                            </a:rPr>
                            <m:t>0</m:t>
                          </m:r>
                        </m:den>
                      </m:f>
                      <m:f>
                        <m:fPr>
                          <m:type m:val="lin"/>
                          <m:ctrlPr>
                            <a:rPr lang="en-US" sz="2000" i="1">
                              <a:latin typeface="Cambria Math" panose="02040503050406030204" pitchFamily="18" charset="0"/>
                            </a:rPr>
                          </m:ctrlPr>
                        </m:fPr>
                        <m:num>
                          <m:r>
                            <a:rPr lang="en-US" sz="2000" b="0" i="1" smtClean="0">
                              <a:latin typeface="Cambria Math" panose="02040503050406030204" pitchFamily="18" charset="0"/>
                            </a:rPr>
                            <m:t>6</m:t>
                          </m:r>
                        </m:num>
                        <m:den>
                          <m:r>
                            <a:rPr lang="en-US" sz="2000" b="0" i="1" smtClean="0">
                              <a:latin typeface="Cambria Math" panose="02040503050406030204" pitchFamily="18" charset="0"/>
                            </a:rPr>
                            <m:t>1</m:t>
                          </m:r>
                        </m:den>
                      </m:f>
                      <m:r>
                        <a:rPr lang="en-US" sz="2000" i="1">
                          <a:latin typeface="Cambria Math" panose="02040503050406030204" pitchFamily="18" charset="0"/>
                        </a:rPr>
                        <m:t>𝐴𝐶𝑆𝑅</m:t>
                      </m:r>
                      <m:r>
                        <a:rPr lang="en-US" sz="2000" i="1">
                          <a:latin typeface="Cambria Math" panose="02040503050406030204" pitchFamily="18" charset="0"/>
                        </a:rPr>
                        <m:t>:</m:t>
                      </m:r>
                      <m:r>
                        <a:rPr lang="en-US" sz="2000" i="1">
                          <a:latin typeface="Cambria Math" panose="02040503050406030204" pitchFamily="18" charset="0"/>
                        </a:rPr>
                        <m:t>𝑟𝑒𝑠𝑖𝑠𝑡𝑎𝑛𝑐𝑒</m:t>
                      </m:r>
                      <m:r>
                        <a:rPr lang="en-US" sz="2000" i="1">
                          <a:latin typeface="Cambria Math" panose="02040503050406030204" pitchFamily="18" charset="0"/>
                        </a:rPr>
                        <m:t> </m:t>
                      </m:r>
                      <m:r>
                        <a:rPr lang="en-US" sz="2000" i="1">
                          <a:latin typeface="Cambria Math" panose="02040503050406030204" pitchFamily="18" charset="0"/>
                        </a:rPr>
                        <m:t>𝑎𝑡</m:t>
                      </m:r>
                      <m:r>
                        <a:rPr lang="en-US" sz="2000" i="1">
                          <a:latin typeface="Cambria Math" panose="02040503050406030204" pitchFamily="18" charset="0"/>
                        </a:rPr>
                        <m:t> 25℃=0.445 </m:t>
                      </m:r>
                      <m:r>
                        <m:rPr>
                          <m:sty m:val="p"/>
                        </m:rPr>
                        <a:rPr lang="el-GR" sz="2000" i="1">
                          <a:latin typeface="Cambria Math" panose="02040503050406030204" pitchFamily="18" charset="0"/>
                          <a:ea typeface="Cambria Math" panose="02040503050406030204" pitchFamily="18" charset="0"/>
                        </a:rPr>
                        <m:t>Ω</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𝑚𝑖𝑙𝑒</m:t>
                      </m:r>
                      <m:r>
                        <a:rPr lang="en-US" sz="2000" i="1">
                          <a:latin typeface="Cambria Math" panose="02040503050406030204" pitchFamily="18" charset="0"/>
                        </a:rPr>
                        <m:t> </m:t>
                      </m:r>
                    </m:oMath>
                  </m:oMathPara>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2209800" y="4022644"/>
                <a:ext cx="5706306" cy="307777"/>
              </a:xfrm>
              <a:prstGeom prst="rect">
                <a:avLst/>
              </a:prstGeom>
              <a:blipFill>
                <a:blip r:embed="rId4"/>
                <a:stretch>
                  <a:fillRect l="-4487" t="-168000" b="-252000"/>
                </a:stretch>
              </a:blipFill>
            </p:spPr>
            <p:txBody>
              <a:bodyPr/>
              <a:lstStyle/>
              <a:p>
                <a:r>
                  <a:rPr lang="en-US">
                    <a:noFill/>
                  </a:rPr>
                  <a:t> </a:t>
                </a:r>
              </a:p>
            </p:txBody>
          </p:sp>
        </mc:Fallback>
      </mc:AlternateContent>
      <p:sp>
        <p:nvSpPr>
          <p:cNvPr id="10"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pic>
        <p:nvPicPr>
          <p:cNvPr id="12" name="Picture 11">
            <a:extLst>
              <a:ext uri="{FF2B5EF4-FFF2-40B4-BE49-F238E27FC236}">
                <a16:creationId xmlns:a16="http://schemas.microsoft.com/office/drawing/2014/main" id="{837CD5EA-C71E-484A-A2E0-F2C1FEB5B7CC}"/>
              </a:ext>
            </a:extLst>
          </p:cNvPr>
          <p:cNvPicPr>
            <a:picLocks noChangeAspect="1"/>
          </p:cNvPicPr>
          <p:nvPr/>
        </p:nvPicPr>
        <p:blipFill>
          <a:blip r:embed="rId5"/>
          <a:stretch>
            <a:fillRect/>
          </a:stretch>
        </p:blipFill>
        <p:spPr>
          <a:xfrm>
            <a:off x="118918" y="3972563"/>
            <a:ext cx="2066490" cy="1805243"/>
          </a:xfrm>
          <a:prstGeom prst="rect">
            <a:avLst/>
          </a:prstGeom>
        </p:spPr>
      </p:pic>
    </p:spTree>
    <p:extLst>
      <p:ext uri="{BB962C8B-B14F-4D97-AF65-F5344CB8AC3E}">
        <p14:creationId xmlns:p14="http://schemas.microsoft.com/office/powerpoint/2010/main" val="462923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72216" y="5612457"/>
            <a:ext cx="2133600" cy="365125"/>
          </a:xfrm>
        </p:spPr>
        <p:txBody>
          <a:bodyPr/>
          <a:lstStyle/>
          <a:p>
            <a:fld id="{5B7A2384-8C5D-49F6-8259-B9A64ECD4852}" type="slidenum">
              <a:rPr lang="en-US" sz="1100" smtClean="0"/>
              <a:t>19</a:t>
            </a:fld>
            <a:endParaRPr lang="en-US" sz="1100"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7" name="Rectangle 6"/>
          <p:cNvSpPr/>
          <p:nvPr/>
        </p:nvSpPr>
        <p:spPr>
          <a:xfrm>
            <a:off x="152400" y="647700"/>
            <a:ext cx="8991600" cy="369332"/>
          </a:xfrm>
          <a:prstGeom prst="rect">
            <a:avLst/>
          </a:prstGeom>
        </p:spPr>
        <p:txBody>
          <a:bodyPr wrap="square">
            <a:spAutoFit/>
          </a:bodyPr>
          <a:lstStyle/>
          <a:p>
            <a:pPr algn="just"/>
            <a:r>
              <a:rPr lang="en-US" sz="1800" dirty="0">
                <a:solidFill>
                  <a:srgbClr val="000000"/>
                </a:solidFill>
              </a:rPr>
              <a:t>The phase impedance matrices for the two line segments are</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8" name="Rectangle 7"/>
              <p:cNvSpPr/>
              <p:nvPr/>
            </p:nvSpPr>
            <p:spPr>
              <a:xfrm>
                <a:off x="990600" y="1039970"/>
                <a:ext cx="7848600" cy="972702"/>
              </a:xfrm>
              <a:prstGeom prst="rect">
                <a:avLst/>
              </a:prstGeom>
            </p:spPr>
            <p:txBody>
              <a:bodyPr wrap="square">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𝑍</m:t>
                            </m:r>
                            <m:r>
                              <a:rPr lang="en-US" sz="1800" b="0" i="1" smtClean="0">
                                <a:latin typeface="Cambria Math" panose="02040503050406030204" pitchFamily="18" charset="0"/>
                              </a:rPr>
                              <m:t>𝑒𝑞𝑆</m:t>
                            </m:r>
                          </m:e>
                          <m:sub>
                            <m:r>
                              <a:rPr lang="en-US" sz="1800" b="0" i="1" smtClean="0">
                                <a:latin typeface="Cambria Math" panose="02040503050406030204" pitchFamily="18" charset="0"/>
                              </a:rPr>
                              <m:t>𝐴𝐵𝐶</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0.</m:t>
                              </m:r>
                              <m:r>
                                <a:rPr lang="en-US" sz="1800" b="0" i="1" smtClean="0">
                                  <a:latin typeface="Cambria Math" panose="02040503050406030204" pitchFamily="18" charset="0"/>
                                </a:rPr>
                                <m:t>1414</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0.5353</m:t>
                              </m:r>
                            </m:e>
                            <m:e>
                              <m:r>
                                <a:rPr lang="en-US" sz="1800" i="1">
                                  <a:latin typeface="Cambria Math" panose="02040503050406030204" pitchFamily="18" charset="0"/>
                                </a:rPr>
                                <m:t>0.0361+</m:t>
                              </m:r>
                              <m:r>
                                <a:rPr lang="en-US" sz="1800" i="1">
                                  <a:latin typeface="Cambria Math" panose="02040503050406030204" pitchFamily="18" charset="0"/>
                                </a:rPr>
                                <m:t>𝑗</m:t>
                              </m:r>
                              <m:r>
                                <a:rPr lang="en-US" sz="1800" i="1">
                                  <a:latin typeface="Cambria Math" panose="02040503050406030204" pitchFamily="18" charset="0"/>
                                </a:rPr>
                                <m:t>0.3225</m:t>
                              </m:r>
                            </m:e>
                            <m:e>
                              <m:r>
                                <a:rPr lang="en-US" sz="1800" i="1">
                                  <a:latin typeface="Cambria Math" panose="02040503050406030204" pitchFamily="18" charset="0"/>
                                </a:rPr>
                                <m:t>0.0361+</m:t>
                              </m:r>
                              <m:r>
                                <a:rPr lang="en-US" sz="1800" i="1">
                                  <a:latin typeface="Cambria Math" panose="02040503050406030204" pitchFamily="18" charset="0"/>
                                </a:rPr>
                                <m:t>𝑗</m:t>
                              </m:r>
                              <m:r>
                                <a:rPr lang="en-US" sz="1800" i="1">
                                  <a:latin typeface="Cambria Math" panose="02040503050406030204" pitchFamily="18" charset="0"/>
                                </a:rPr>
                                <m:t>0.2572</m:t>
                              </m:r>
                            </m:e>
                          </m:mr>
                          <m:mr>
                            <m:e>
                              <m:r>
                                <a:rPr lang="en-US" sz="1800" i="1">
                                  <a:latin typeface="Cambria Math" panose="02040503050406030204" pitchFamily="18" charset="0"/>
                                </a:rPr>
                                <m:t>0.</m:t>
                              </m:r>
                              <m:r>
                                <a:rPr lang="en-US" sz="1800" b="0" i="1" smtClean="0">
                                  <a:latin typeface="Cambria Math" panose="02040503050406030204" pitchFamily="18" charset="0"/>
                                </a:rPr>
                                <m:t>0361</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0.3225</m:t>
                              </m:r>
                            </m:e>
                            <m:e>
                              <m:r>
                                <a:rPr lang="en-US" sz="1800" i="1">
                                  <a:latin typeface="Cambria Math" panose="02040503050406030204" pitchFamily="18" charset="0"/>
                                </a:rPr>
                                <m:t>0.1414+</m:t>
                              </m:r>
                              <m:r>
                                <a:rPr lang="en-US" sz="1800" i="1">
                                  <a:latin typeface="Cambria Math" panose="02040503050406030204" pitchFamily="18" charset="0"/>
                                </a:rPr>
                                <m:t>𝑗</m:t>
                              </m:r>
                              <m:r>
                                <a:rPr lang="en-US" sz="1800" i="1">
                                  <a:latin typeface="Cambria Math" panose="02040503050406030204" pitchFamily="18" charset="0"/>
                                </a:rPr>
                                <m:t>0.5353</m:t>
                              </m:r>
                            </m:e>
                            <m:e>
                              <m:r>
                                <a:rPr lang="en-US" sz="1800" i="1">
                                  <a:latin typeface="Cambria Math" panose="02040503050406030204" pitchFamily="18" charset="0"/>
                                </a:rPr>
                                <m:t>0.0361+</m:t>
                              </m:r>
                              <m:r>
                                <a:rPr lang="en-US" sz="1800" i="1">
                                  <a:latin typeface="Cambria Math" panose="02040503050406030204" pitchFamily="18" charset="0"/>
                                </a:rPr>
                                <m:t>𝑗</m:t>
                              </m:r>
                              <m:r>
                                <a:rPr lang="en-US" sz="1800" i="1">
                                  <a:latin typeface="Cambria Math" panose="02040503050406030204" pitchFamily="18" charset="0"/>
                                </a:rPr>
                                <m:t>0.2955</m:t>
                              </m:r>
                            </m:e>
                          </m:mr>
                          <m:mr>
                            <m:e>
                              <m:r>
                                <a:rPr lang="en-US" sz="1800" i="1">
                                  <a:latin typeface="Cambria Math" panose="02040503050406030204" pitchFamily="18" charset="0"/>
                                </a:rPr>
                                <m:t>0.</m:t>
                              </m:r>
                              <m:r>
                                <a:rPr lang="en-US" sz="1800" b="0" i="1" smtClean="0">
                                  <a:latin typeface="Cambria Math" panose="02040503050406030204" pitchFamily="18" charset="0"/>
                                </a:rPr>
                                <m:t>0361</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0.2572</m:t>
                              </m:r>
                            </m:e>
                            <m:e>
                              <m:r>
                                <a:rPr lang="en-US" sz="1800" i="1">
                                  <a:latin typeface="Cambria Math" panose="02040503050406030204" pitchFamily="18" charset="0"/>
                                </a:rPr>
                                <m:t>0.</m:t>
                              </m:r>
                              <m:r>
                                <a:rPr lang="en-US" sz="1800" b="0" i="1" smtClean="0">
                                  <a:latin typeface="Cambria Math" panose="02040503050406030204" pitchFamily="18" charset="0"/>
                                </a:rPr>
                                <m:t>0361</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0.2955</m:t>
                              </m:r>
                            </m:e>
                            <m:e>
                              <m:r>
                                <a:rPr lang="en-US" sz="1800" i="1">
                                  <a:latin typeface="Cambria Math" panose="02040503050406030204" pitchFamily="18" charset="0"/>
                                </a:rPr>
                                <m:t>0.1414+</m:t>
                              </m:r>
                              <m:r>
                                <a:rPr lang="en-US" sz="1800" i="1">
                                  <a:latin typeface="Cambria Math" panose="02040503050406030204" pitchFamily="18" charset="0"/>
                                </a:rPr>
                                <m:t>𝑗</m:t>
                              </m:r>
                              <m:r>
                                <a:rPr lang="en-US" sz="1800" i="1">
                                  <a:latin typeface="Cambria Math" panose="02040503050406030204" pitchFamily="18" charset="0"/>
                                </a:rPr>
                                <m:t>0.5353</m:t>
                              </m:r>
                            </m:e>
                          </m:mr>
                        </m:m>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oMath>
                </a14:m>
                <a:endParaRPr lang="en-US" sz="1800" dirty="0"/>
              </a:p>
            </p:txBody>
          </p:sp>
        </mc:Choice>
        <mc:Fallback xmlns="">
          <p:sp>
            <p:nvSpPr>
              <p:cNvPr id="8" name="Rectangle 7"/>
              <p:cNvSpPr>
                <a:spLocks noRot="1" noChangeAspect="1" noMove="1" noResize="1" noEditPoints="1" noAdjustHandles="1" noChangeArrowheads="1" noChangeShapeType="1" noTextEdit="1"/>
              </p:cNvSpPr>
              <p:nvPr/>
            </p:nvSpPr>
            <p:spPr>
              <a:xfrm>
                <a:off x="990600" y="1039970"/>
                <a:ext cx="7848600" cy="97270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990600" y="2032854"/>
                <a:ext cx="7924800" cy="972702"/>
              </a:xfrm>
              <a:prstGeom prst="rect">
                <a:avLst/>
              </a:prstGeom>
            </p:spPr>
            <p:txBody>
              <a:bodyPr wrap="square">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𝑍</m:t>
                            </m:r>
                            <m:r>
                              <a:rPr lang="en-US" sz="1800" b="0" i="1" smtClean="0">
                                <a:latin typeface="Cambria Math" panose="02040503050406030204" pitchFamily="18" charset="0"/>
                              </a:rPr>
                              <m:t>𝑒𝑞𝐿</m:t>
                            </m:r>
                          </m:e>
                          <m:sub>
                            <m:r>
                              <a:rPr lang="en-US" sz="1800" b="0" i="1" smtClean="0">
                                <a:latin typeface="Cambria Math" panose="02040503050406030204" pitchFamily="18" charset="0"/>
                              </a:rPr>
                              <m:t>𝑎𝑏𝑐</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0.</m:t>
                              </m:r>
                              <m:r>
                                <a:rPr lang="en-US" sz="1800" b="0" i="1" smtClean="0">
                                  <a:latin typeface="Cambria Math" panose="02040503050406030204" pitchFamily="18" charset="0"/>
                                </a:rPr>
                                <m:t>1907</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0.5035</m:t>
                              </m:r>
                            </m:e>
                            <m:e>
                              <m:r>
                                <a:rPr lang="en-US" sz="1800" i="1">
                                  <a:latin typeface="Cambria Math" panose="02040503050406030204" pitchFamily="18" charset="0"/>
                                </a:rPr>
                                <m:t>0.0</m:t>
                              </m:r>
                              <m:r>
                                <a:rPr lang="en-US" sz="1800" b="0" i="1" smtClean="0">
                                  <a:latin typeface="Cambria Math" panose="02040503050406030204" pitchFamily="18" charset="0"/>
                                </a:rPr>
                                <m:t>607</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0.2302</m:t>
                              </m:r>
                            </m:e>
                            <m:e>
                              <m:r>
                                <a:rPr lang="en-US" sz="1800" i="1">
                                  <a:latin typeface="Cambria Math" panose="02040503050406030204" pitchFamily="18" charset="0"/>
                                </a:rPr>
                                <m:t>0.0</m:t>
                              </m:r>
                              <m:r>
                                <a:rPr lang="en-US" sz="1800" b="0" i="1" smtClean="0">
                                  <a:latin typeface="Cambria Math" panose="02040503050406030204" pitchFamily="18" charset="0"/>
                                </a:rPr>
                                <m:t>598</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0.1751</m:t>
                              </m:r>
                            </m:e>
                          </m:mr>
                          <m:mr>
                            <m:e>
                              <m:r>
                                <a:rPr lang="en-US" sz="1800" i="1">
                                  <a:latin typeface="Cambria Math" panose="02040503050406030204" pitchFamily="18" charset="0"/>
                                </a:rPr>
                                <m:t>0.</m:t>
                              </m:r>
                              <m:r>
                                <a:rPr lang="en-US" sz="1800" b="0" i="1" smtClean="0">
                                  <a:latin typeface="Cambria Math" panose="02040503050406030204" pitchFamily="18" charset="0"/>
                                </a:rPr>
                                <m:t>0607</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0.2302</m:t>
                              </m:r>
                            </m:e>
                            <m:e>
                              <m:r>
                                <a:rPr lang="en-US" sz="1800" i="1">
                                  <a:latin typeface="Cambria Math" panose="02040503050406030204" pitchFamily="18" charset="0"/>
                                </a:rPr>
                                <m:t>0.19</m:t>
                              </m:r>
                              <m:r>
                                <a:rPr lang="en-US" sz="1800" b="0" i="1" smtClean="0">
                                  <a:latin typeface="Cambria Math" panose="02040503050406030204" pitchFamily="18" charset="0"/>
                                </a:rPr>
                                <m:t>39</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0.4885</m:t>
                              </m:r>
                            </m:e>
                            <m:e>
                              <m:r>
                                <a:rPr lang="en-US" sz="1800" i="1">
                                  <a:latin typeface="Cambria Math" panose="02040503050406030204" pitchFamily="18" charset="0"/>
                                </a:rPr>
                                <m:t>0.0</m:t>
                              </m:r>
                              <m:r>
                                <a:rPr lang="en-US" sz="1800" b="0" i="1" smtClean="0">
                                  <a:latin typeface="Cambria Math" panose="02040503050406030204" pitchFamily="18" charset="0"/>
                                </a:rPr>
                                <m:t>614</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0.1931</m:t>
                              </m:r>
                            </m:e>
                          </m:mr>
                          <m:mr>
                            <m:e>
                              <m:r>
                                <a:rPr lang="en-US" sz="1800" i="1">
                                  <a:latin typeface="Cambria Math" panose="02040503050406030204" pitchFamily="18" charset="0"/>
                                </a:rPr>
                                <m:t>0.</m:t>
                              </m:r>
                              <m:r>
                                <a:rPr lang="en-US" sz="1800" b="0" i="1" smtClean="0">
                                  <a:latin typeface="Cambria Math" panose="02040503050406030204" pitchFamily="18" charset="0"/>
                                </a:rPr>
                                <m:t>0598</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0.1751</m:t>
                              </m:r>
                            </m:e>
                            <m:e>
                              <m:r>
                                <a:rPr lang="en-US" sz="1800" i="1">
                                  <a:latin typeface="Cambria Math" panose="02040503050406030204" pitchFamily="18" charset="0"/>
                                </a:rPr>
                                <m:t>0.</m:t>
                              </m:r>
                              <m:r>
                                <a:rPr lang="en-US" sz="1800" b="0" i="1" smtClean="0">
                                  <a:latin typeface="Cambria Math" panose="02040503050406030204" pitchFamily="18" charset="0"/>
                                </a:rPr>
                                <m:t>0614</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0.1931</m:t>
                              </m:r>
                            </m:e>
                            <m:e>
                              <m:r>
                                <a:rPr lang="en-US" sz="1800" i="1">
                                  <a:latin typeface="Cambria Math" panose="02040503050406030204" pitchFamily="18" charset="0"/>
                                </a:rPr>
                                <m:t>0.19</m:t>
                              </m:r>
                              <m:r>
                                <a:rPr lang="en-US" sz="1800" b="0" i="1" smtClean="0">
                                  <a:latin typeface="Cambria Math" panose="02040503050406030204" pitchFamily="18" charset="0"/>
                                </a:rPr>
                                <m:t>21</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0.4970</m:t>
                              </m:r>
                            </m:e>
                          </m:mr>
                        </m:m>
                      </m:e>
                    </m:d>
                  </m:oMath>
                </a14:m>
                <a:r>
                  <a:rPr lang="en-US" sz="1800" dirty="0"/>
                  <a:t> </a:t>
                </a:r>
                <a14:m>
                  <m:oMath xmlns:m="http://schemas.openxmlformats.org/officeDocument/2006/math">
                    <m:r>
                      <m:rPr>
                        <m:sty m:val="p"/>
                      </m:rPr>
                      <a:rPr lang="el-GR" sz="1800" i="1" dirty="0">
                        <a:latin typeface="Cambria Math" panose="02040503050406030204" pitchFamily="18" charset="0"/>
                        <a:ea typeface="Cambria Math" panose="02040503050406030204" pitchFamily="18" charset="0"/>
                      </a:rPr>
                      <m:t>Ω</m:t>
                    </m:r>
                  </m:oMath>
                </a14:m>
                <a:endParaRPr lang="en-US" sz="1800" dirty="0"/>
              </a:p>
            </p:txBody>
          </p:sp>
        </mc:Choice>
        <mc:Fallback xmlns="">
          <p:sp>
            <p:nvSpPr>
              <p:cNvPr id="12" name="Rectangle 11"/>
              <p:cNvSpPr>
                <a:spLocks noRot="1" noChangeAspect="1" noMove="1" noResize="1" noEditPoints="1" noAdjustHandles="1" noChangeArrowheads="1" noChangeShapeType="1" noTextEdit="1"/>
              </p:cNvSpPr>
              <p:nvPr/>
            </p:nvSpPr>
            <p:spPr>
              <a:xfrm>
                <a:off x="990600" y="2032854"/>
                <a:ext cx="7924800" cy="972702"/>
              </a:xfrm>
              <a:prstGeom prst="rect">
                <a:avLst/>
              </a:prstGeom>
              <a:blipFill>
                <a:blip r:embed="rId3"/>
                <a:stretch>
                  <a:fillRect/>
                </a:stretch>
              </a:blipFill>
            </p:spPr>
            <p:txBody>
              <a:bodyPr/>
              <a:lstStyle/>
              <a:p>
                <a:r>
                  <a:rPr lang="en-US">
                    <a:noFill/>
                  </a:rPr>
                  <a:t> </a:t>
                </a:r>
              </a:p>
            </p:txBody>
          </p:sp>
        </mc:Fallback>
      </mc:AlternateContent>
      <p:sp>
        <p:nvSpPr>
          <p:cNvPr id="10" name="Rectangle 9"/>
          <p:cNvSpPr/>
          <p:nvPr/>
        </p:nvSpPr>
        <p:spPr>
          <a:xfrm>
            <a:off x="152400" y="3124200"/>
            <a:ext cx="8991600" cy="646331"/>
          </a:xfrm>
          <a:prstGeom prst="rect">
            <a:avLst/>
          </a:prstGeom>
        </p:spPr>
        <p:txBody>
          <a:bodyPr wrap="square">
            <a:spAutoFit/>
          </a:bodyPr>
          <a:lstStyle/>
          <a:p>
            <a:pPr algn="just"/>
            <a:r>
              <a:rPr lang="en-US" sz="1800" dirty="0">
                <a:solidFill>
                  <a:srgbClr val="000000"/>
                </a:solidFill>
              </a:rPr>
              <a:t>The transformer bank is connected delta–grounded wye and consists of three single-phase transformers each rated:</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3" name="TextBox 12"/>
              <p:cNvSpPr txBox="1"/>
              <p:nvPr/>
            </p:nvSpPr>
            <p:spPr>
              <a:xfrm>
                <a:off x="2743200" y="3944679"/>
                <a:ext cx="43016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2000 </m:t>
                      </m:r>
                      <m:r>
                        <a:rPr lang="en-US" sz="1800" b="0" i="1" smtClean="0">
                          <a:latin typeface="Cambria Math" panose="02040503050406030204" pitchFamily="18" charset="0"/>
                        </a:rPr>
                        <m:t>𝑘𝑉𝐴</m:t>
                      </m:r>
                      <m:r>
                        <a:rPr lang="en-US" sz="1800" b="0" i="1" smtClean="0">
                          <a:latin typeface="Cambria Math" panose="02040503050406030204" pitchFamily="18" charset="0"/>
                        </a:rPr>
                        <m:t>, 12.47−2.4 </m:t>
                      </m:r>
                      <m:r>
                        <a:rPr lang="en-US" sz="1800" b="0" i="1" smtClean="0">
                          <a:latin typeface="Cambria Math" panose="02040503050406030204" pitchFamily="18" charset="0"/>
                        </a:rPr>
                        <m:t>𝑘𝑉</m:t>
                      </m:r>
                      <m:r>
                        <a:rPr lang="en-US" sz="1800" b="0" i="1" smtClean="0">
                          <a:latin typeface="Cambria Math" panose="02040503050406030204" pitchFamily="18" charset="0"/>
                        </a:rPr>
                        <m:t>, </m:t>
                      </m:r>
                      <m:r>
                        <a:rPr lang="en-US" sz="1800" b="0" i="1" smtClean="0">
                          <a:latin typeface="Cambria Math" panose="02040503050406030204" pitchFamily="18" charset="0"/>
                        </a:rPr>
                        <m:t>𝑍</m:t>
                      </m:r>
                      <m:r>
                        <a:rPr lang="en-US" sz="1800" b="0" i="1" smtClean="0">
                          <a:latin typeface="Cambria Math" panose="02040503050406030204" pitchFamily="18" charset="0"/>
                        </a:rPr>
                        <m:t>=1.0+</m:t>
                      </m:r>
                      <m:r>
                        <a:rPr lang="en-US" sz="1800" b="0" i="1" smtClean="0">
                          <a:latin typeface="Cambria Math" panose="02040503050406030204" pitchFamily="18" charset="0"/>
                        </a:rPr>
                        <m:t>𝑗</m:t>
                      </m:r>
                      <m:r>
                        <a:rPr lang="en-US" sz="1800" b="0" i="1" smtClean="0">
                          <a:latin typeface="Cambria Math" panose="02040503050406030204" pitchFamily="18" charset="0"/>
                        </a:rPr>
                        <m:t>6.0%</m:t>
                      </m:r>
                    </m:oMath>
                  </m:oMathPara>
                </a14:m>
                <a:endParaRPr lang="en-US" sz="1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743200" y="3944679"/>
                <a:ext cx="4301626" cy="276999"/>
              </a:xfrm>
              <a:prstGeom prst="rect">
                <a:avLst/>
              </a:prstGeom>
              <a:blipFill>
                <a:blip r:embed="rId4"/>
                <a:stretch>
                  <a:fillRect l="-708" r="-850" b="-34783"/>
                </a:stretch>
              </a:blipFill>
            </p:spPr>
            <p:txBody>
              <a:bodyPr/>
              <a:lstStyle/>
              <a:p>
                <a:r>
                  <a:rPr lang="en-US">
                    <a:noFill/>
                  </a:rPr>
                  <a:t> </a:t>
                </a:r>
              </a:p>
            </p:txBody>
          </p:sp>
        </mc:Fallback>
      </mc:AlternateContent>
      <p:sp>
        <p:nvSpPr>
          <p:cNvPr id="14" name="Rectangle 13"/>
          <p:cNvSpPr/>
          <p:nvPr/>
        </p:nvSpPr>
        <p:spPr>
          <a:xfrm>
            <a:off x="152400" y="4334271"/>
            <a:ext cx="9067800" cy="369332"/>
          </a:xfrm>
          <a:prstGeom prst="rect">
            <a:avLst/>
          </a:prstGeom>
        </p:spPr>
        <p:txBody>
          <a:bodyPr wrap="square">
            <a:spAutoFit/>
          </a:bodyPr>
          <a:lstStyle/>
          <a:p>
            <a:r>
              <a:rPr lang="en-US" sz="1800" dirty="0">
                <a:solidFill>
                  <a:srgbClr val="000000"/>
                </a:solidFill>
              </a:rPr>
              <a:t>The feeder serves an unbalanced three-phase wye-connected constant </a:t>
            </a:r>
            <a:r>
              <a:rPr lang="en-US" sz="1800" i="1" dirty="0">
                <a:solidFill>
                  <a:srgbClr val="000000"/>
                </a:solidFill>
              </a:rPr>
              <a:t>PQ</a:t>
            </a:r>
            <a:r>
              <a:rPr lang="en-US" sz="1800" dirty="0">
                <a:solidFill>
                  <a:srgbClr val="000000"/>
                </a:solidFill>
              </a:rPr>
              <a:t> load of</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5" name="Rectangle 14"/>
              <p:cNvSpPr/>
              <p:nvPr/>
            </p:nvSpPr>
            <p:spPr>
              <a:xfrm>
                <a:off x="2486016" y="4724400"/>
                <a:ext cx="471783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𝑎</m:t>
                          </m:r>
                        </m:sub>
                      </m:sSub>
                      <m:r>
                        <a:rPr lang="en-US" sz="1800" b="0" i="1" smtClean="0">
                          <a:latin typeface="Cambria Math" panose="02040503050406030204" pitchFamily="18" charset="0"/>
                        </a:rPr>
                        <m:t>=750 </m:t>
                      </m:r>
                      <m:r>
                        <a:rPr lang="en-US" sz="1800" b="0" i="1" smtClean="0">
                          <a:latin typeface="Cambria Math" panose="02040503050406030204" pitchFamily="18" charset="0"/>
                        </a:rPr>
                        <m:t>𝑘𝑉𝐴</m:t>
                      </m:r>
                      <m:r>
                        <a:rPr lang="en-US" sz="1800" b="0" i="1" smtClean="0">
                          <a:latin typeface="Cambria Math" panose="02040503050406030204" pitchFamily="18" charset="0"/>
                        </a:rPr>
                        <m:t> </m:t>
                      </m:r>
                      <m:r>
                        <a:rPr lang="en-US" sz="1800" b="0" i="1" smtClean="0">
                          <a:latin typeface="Cambria Math" panose="02040503050406030204" pitchFamily="18" charset="0"/>
                        </a:rPr>
                        <m:t>𝑎𝑡</m:t>
                      </m:r>
                      <m:r>
                        <a:rPr lang="en-US" sz="1800" b="0" i="1" smtClean="0">
                          <a:latin typeface="Cambria Math" panose="02040503050406030204" pitchFamily="18" charset="0"/>
                        </a:rPr>
                        <m:t> 0.85 </m:t>
                      </m:r>
                      <m:r>
                        <a:rPr lang="en-US" sz="1800" b="0" i="1" smtClean="0">
                          <a:latin typeface="Cambria Math" panose="02040503050406030204" pitchFamily="18" charset="0"/>
                        </a:rPr>
                        <m:t>𝑙𝑎𝑔𝑔𝑖𝑛𝑔</m:t>
                      </m:r>
                      <m:r>
                        <a:rPr lang="en-US" sz="1800" b="0" i="1" smtClean="0">
                          <a:latin typeface="Cambria Math" panose="02040503050406030204" pitchFamily="18" charset="0"/>
                        </a:rPr>
                        <m:t> </m:t>
                      </m:r>
                      <m:r>
                        <a:rPr lang="en-US" sz="1800" b="0" i="1" smtClean="0">
                          <a:latin typeface="Cambria Math" panose="02040503050406030204" pitchFamily="18" charset="0"/>
                        </a:rPr>
                        <m:t>𝑝𝑜𝑤𝑒𝑟</m:t>
                      </m:r>
                      <m:r>
                        <a:rPr lang="en-US" sz="1800" b="0" i="1" smtClean="0">
                          <a:latin typeface="Cambria Math" panose="02040503050406030204" pitchFamily="18" charset="0"/>
                        </a:rPr>
                        <m:t> </m:t>
                      </m:r>
                      <m:r>
                        <a:rPr lang="en-US" sz="1800" b="0" i="1" smtClean="0">
                          <a:latin typeface="Cambria Math" panose="02040503050406030204" pitchFamily="18" charset="0"/>
                        </a:rPr>
                        <m:t>𝑓𝑎𝑐𝑡𝑜𝑟</m:t>
                      </m:r>
                    </m:oMath>
                  </m:oMathPara>
                </a14:m>
                <a:endParaRPr lang="en-US" sz="1800" dirty="0"/>
              </a:p>
            </p:txBody>
          </p:sp>
        </mc:Choice>
        <mc:Fallback xmlns="">
          <p:sp>
            <p:nvSpPr>
              <p:cNvPr id="15" name="Rectangle 14"/>
              <p:cNvSpPr>
                <a:spLocks noRot="1" noChangeAspect="1" noMove="1" noResize="1" noEditPoints="1" noAdjustHandles="1" noChangeArrowheads="1" noChangeShapeType="1" noTextEdit="1"/>
              </p:cNvSpPr>
              <p:nvPr/>
            </p:nvSpPr>
            <p:spPr>
              <a:xfrm>
                <a:off x="2486016" y="4724400"/>
                <a:ext cx="4717830" cy="369332"/>
              </a:xfrm>
              <a:prstGeom prst="rect">
                <a:avLst/>
              </a:prstGeom>
              <a:blipFill>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2453056" y="5191550"/>
                <a:ext cx="48416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𝑏</m:t>
                          </m:r>
                        </m:sub>
                      </m:sSub>
                      <m:r>
                        <a:rPr lang="en-US" sz="1800" b="0" i="1" smtClean="0">
                          <a:latin typeface="Cambria Math" panose="02040503050406030204" pitchFamily="18" charset="0"/>
                        </a:rPr>
                        <m:t>=1000 </m:t>
                      </m:r>
                      <m:r>
                        <a:rPr lang="en-US" sz="1800" b="0" i="1" smtClean="0">
                          <a:latin typeface="Cambria Math" panose="02040503050406030204" pitchFamily="18" charset="0"/>
                        </a:rPr>
                        <m:t>𝑘𝑉𝐴</m:t>
                      </m:r>
                      <m:r>
                        <a:rPr lang="en-US" sz="1800" b="0" i="1" smtClean="0">
                          <a:latin typeface="Cambria Math" panose="02040503050406030204" pitchFamily="18" charset="0"/>
                        </a:rPr>
                        <m:t> </m:t>
                      </m:r>
                      <m:r>
                        <a:rPr lang="en-US" sz="1800" b="0" i="1" smtClean="0">
                          <a:latin typeface="Cambria Math" panose="02040503050406030204" pitchFamily="18" charset="0"/>
                        </a:rPr>
                        <m:t>𝑎𝑡</m:t>
                      </m:r>
                      <m:r>
                        <a:rPr lang="en-US" sz="1800" b="0" i="1" smtClean="0">
                          <a:latin typeface="Cambria Math" panose="02040503050406030204" pitchFamily="18" charset="0"/>
                        </a:rPr>
                        <m:t> 0.90 </m:t>
                      </m:r>
                      <m:r>
                        <a:rPr lang="en-US" sz="1800" b="0" i="1" smtClean="0">
                          <a:latin typeface="Cambria Math" panose="02040503050406030204" pitchFamily="18" charset="0"/>
                        </a:rPr>
                        <m:t>𝑙𝑎𝑔𝑔𝑖𝑛𝑔</m:t>
                      </m:r>
                      <m:r>
                        <a:rPr lang="en-US" sz="1800" b="0" i="1" smtClean="0">
                          <a:latin typeface="Cambria Math" panose="02040503050406030204" pitchFamily="18" charset="0"/>
                        </a:rPr>
                        <m:t> </m:t>
                      </m:r>
                      <m:r>
                        <a:rPr lang="en-US" sz="1800" b="0" i="1" smtClean="0">
                          <a:latin typeface="Cambria Math" panose="02040503050406030204" pitchFamily="18" charset="0"/>
                        </a:rPr>
                        <m:t>𝑝𝑜𝑤𝑒𝑟</m:t>
                      </m:r>
                      <m:r>
                        <a:rPr lang="en-US" sz="1800" b="0" i="1" smtClean="0">
                          <a:latin typeface="Cambria Math" panose="02040503050406030204" pitchFamily="18" charset="0"/>
                        </a:rPr>
                        <m:t> </m:t>
                      </m:r>
                      <m:r>
                        <a:rPr lang="en-US" sz="1800" b="0" i="1" smtClean="0">
                          <a:latin typeface="Cambria Math" panose="02040503050406030204" pitchFamily="18" charset="0"/>
                        </a:rPr>
                        <m:t>𝑓𝑎𝑐𝑡𝑜𝑟</m:t>
                      </m:r>
                    </m:oMath>
                  </m:oMathPara>
                </a14:m>
                <a:endParaRPr lang="en-US" sz="1800" dirty="0"/>
              </a:p>
            </p:txBody>
          </p:sp>
        </mc:Choice>
        <mc:Fallback xmlns="">
          <p:sp>
            <p:nvSpPr>
              <p:cNvPr id="16" name="Rectangle 15"/>
              <p:cNvSpPr>
                <a:spLocks noRot="1" noChangeAspect="1" noMove="1" noResize="1" noEditPoints="1" noAdjustHandles="1" noChangeArrowheads="1" noChangeShapeType="1" noTextEdit="1"/>
              </p:cNvSpPr>
              <p:nvPr/>
            </p:nvSpPr>
            <p:spPr>
              <a:xfrm>
                <a:off x="2453056" y="5191550"/>
                <a:ext cx="4841645" cy="369332"/>
              </a:xfrm>
              <a:prstGeom prst="rect">
                <a:avLst/>
              </a:prstGeom>
              <a:blipFill>
                <a:blip r:embed="rId6"/>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424107" y="5717284"/>
                <a:ext cx="48264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𝑆</m:t>
                          </m:r>
                        </m:e>
                        <m:sub>
                          <m:r>
                            <a:rPr lang="en-US" sz="1800" b="0" i="1" smtClean="0">
                              <a:latin typeface="Cambria Math" panose="02040503050406030204" pitchFamily="18" charset="0"/>
                            </a:rPr>
                            <m:t>𝑐</m:t>
                          </m:r>
                        </m:sub>
                      </m:sSub>
                      <m:r>
                        <a:rPr lang="en-US" sz="1800" b="0" i="1" smtClean="0">
                          <a:latin typeface="Cambria Math" panose="02040503050406030204" pitchFamily="18" charset="0"/>
                        </a:rPr>
                        <m:t>=1230 </m:t>
                      </m:r>
                      <m:r>
                        <a:rPr lang="en-US" sz="1800" b="0" i="1" smtClean="0">
                          <a:latin typeface="Cambria Math" panose="02040503050406030204" pitchFamily="18" charset="0"/>
                        </a:rPr>
                        <m:t>𝑘𝑉𝐴</m:t>
                      </m:r>
                      <m:r>
                        <a:rPr lang="en-US" sz="1800" b="0" i="1" smtClean="0">
                          <a:latin typeface="Cambria Math" panose="02040503050406030204" pitchFamily="18" charset="0"/>
                        </a:rPr>
                        <m:t> </m:t>
                      </m:r>
                      <m:r>
                        <a:rPr lang="en-US" sz="1800" b="0" i="1" smtClean="0">
                          <a:latin typeface="Cambria Math" panose="02040503050406030204" pitchFamily="18" charset="0"/>
                        </a:rPr>
                        <m:t>𝑎𝑡</m:t>
                      </m:r>
                      <m:r>
                        <a:rPr lang="en-US" sz="1800" b="0" i="1" smtClean="0">
                          <a:latin typeface="Cambria Math" panose="02040503050406030204" pitchFamily="18" charset="0"/>
                        </a:rPr>
                        <m:t> 0.95 </m:t>
                      </m:r>
                      <m:r>
                        <a:rPr lang="en-US" sz="1800" b="0" i="1" smtClean="0">
                          <a:latin typeface="Cambria Math" panose="02040503050406030204" pitchFamily="18" charset="0"/>
                        </a:rPr>
                        <m:t>𝑙𝑎𝑔𝑔𝑖𝑛𝑔</m:t>
                      </m:r>
                      <m:r>
                        <a:rPr lang="en-US" sz="1800" b="0" i="1" smtClean="0">
                          <a:latin typeface="Cambria Math" panose="02040503050406030204" pitchFamily="18" charset="0"/>
                        </a:rPr>
                        <m:t> </m:t>
                      </m:r>
                      <m:r>
                        <a:rPr lang="en-US" sz="1800" b="0" i="1" smtClean="0">
                          <a:latin typeface="Cambria Math" panose="02040503050406030204" pitchFamily="18" charset="0"/>
                        </a:rPr>
                        <m:t>𝑝𝑜𝑤𝑒𝑟</m:t>
                      </m:r>
                      <m:r>
                        <a:rPr lang="en-US" sz="1800" b="0" i="1" smtClean="0">
                          <a:latin typeface="Cambria Math" panose="02040503050406030204" pitchFamily="18" charset="0"/>
                        </a:rPr>
                        <m:t> </m:t>
                      </m:r>
                      <m:r>
                        <a:rPr lang="en-US" sz="1800" b="0" i="1" smtClean="0">
                          <a:latin typeface="Cambria Math" panose="02040503050406030204" pitchFamily="18" charset="0"/>
                        </a:rPr>
                        <m:t>𝑓𝑎𝑐𝑡𝑜𝑟</m:t>
                      </m:r>
                    </m:oMath>
                  </m:oMathPara>
                </a14:m>
                <a:endParaRPr lang="en-US" sz="1800" dirty="0"/>
              </a:p>
            </p:txBody>
          </p:sp>
        </mc:Choice>
        <mc:Fallback xmlns="">
          <p:sp>
            <p:nvSpPr>
              <p:cNvPr id="17" name="Rectangle 16"/>
              <p:cNvSpPr>
                <a:spLocks noRot="1" noChangeAspect="1" noMove="1" noResize="1" noEditPoints="1" noAdjustHandles="1" noChangeArrowheads="1" noChangeShapeType="1" noTextEdit="1"/>
              </p:cNvSpPr>
              <p:nvPr/>
            </p:nvSpPr>
            <p:spPr>
              <a:xfrm>
                <a:off x="2424107" y="5717284"/>
                <a:ext cx="4826449" cy="369332"/>
              </a:xfrm>
              <a:prstGeom prst="rect">
                <a:avLst/>
              </a:prstGeom>
              <a:blipFill>
                <a:blip r:embed="rId7"/>
                <a:stretch>
                  <a:fillRect b="-15000"/>
                </a:stretch>
              </a:blipFill>
            </p:spPr>
            <p:txBody>
              <a:bodyPr/>
              <a:lstStyle/>
              <a:p>
                <a:r>
                  <a:rPr lang="en-US">
                    <a:noFill/>
                  </a:rPr>
                  <a:t> </a:t>
                </a:r>
              </a:p>
            </p:txBody>
          </p:sp>
        </mc:Fallback>
      </mc:AlternateContent>
      <p:sp>
        <p:nvSpPr>
          <p:cNvPr id="18"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004652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5730875"/>
            <a:ext cx="2133600"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7A2384-8C5D-49F6-8259-B9A64ECD4852}" type="slidenum">
              <a:rPr kumimoji="0" lang="en-US" sz="1200" b="0" i="0" u="none" strike="noStrike" kern="1200" cap="none" spc="0" normalizeH="0" baseline="0" noProof="0" smtClean="0">
                <a:ln>
                  <a:noFill/>
                </a:ln>
                <a:solidFill>
                  <a:srgbClr val="ACA39A"/>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ACA39A"/>
              </a:solidFill>
              <a:effectLst/>
              <a:uLnTx/>
              <a:uFillTx/>
              <a:latin typeface="Times" charset="0"/>
              <a:ea typeface="+mn-ea"/>
              <a:cs typeface="+mn-cs"/>
            </a:endParaRPr>
          </a:p>
        </p:txBody>
      </p:sp>
      <p:sp>
        <p:nvSpPr>
          <p:cNvPr id="9" name="Rectangle 8"/>
          <p:cNvSpPr/>
          <p:nvPr/>
        </p:nvSpPr>
        <p:spPr>
          <a:xfrm>
            <a:off x="1295399" y="1808486"/>
            <a:ext cx="6507893" cy="1169551"/>
          </a:xfrm>
          <a:prstGeom prst="rect">
            <a:avLst/>
          </a:prstGeom>
        </p:spPr>
        <p:txBody>
          <a:bodyPr wrap="square">
            <a:spAutoFit/>
          </a:bodyPr>
          <a:lstStyle/>
          <a:p>
            <a:pPr lvl="0" algn="ctr"/>
            <a:r>
              <a:rPr lang="en-US" sz="3500" b="1" dirty="0">
                <a:solidFill>
                  <a:srgbClr val="C8102E"/>
                </a:solidFill>
                <a:latin typeface="Univers 67 CondensedBold"/>
              </a:rPr>
              <a:t>Distribution Feeder Modeling </a:t>
            </a:r>
          </a:p>
          <a:p>
            <a:pPr lvl="0" algn="ctr"/>
            <a:r>
              <a:rPr lang="en-US" sz="3500" b="1" dirty="0">
                <a:solidFill>
                  <a:srgbClr val="C8102E"/>
                </a:solidFill>
                <a:latin typeface="Univers 67 CondensedBold"/>
              </a:rPr>
              <a:t>and Analysis</a:t>
            </a:r>
            <a:endParaRPr kumimoji="0" lang="en-US" sz="3500" b="1" i="0" u="none" strike="noStrike" kern="1200" cap="none" spc="0" normalizeH="0" baseline="0" noProof="0" dirty="0">
              <a:ln>
                <a:noFill/>
              </a:ln>
              <a:solidFill>
                <a:srgbClr val="C8102E"/>
              </a:solidFill>
              <a:effectLst/>
              <a:uLnTx/>
              <a:uFillTx/>
              <a:latin typeface="Univers 67 CondensedBold"/>
            </a:endParaRPr>
          </a:p>
        </p:txBody>
      </p:sp>
      <p:sp>
        <p:nvSpPr>
          <p:cNvPr id="14" name="Subtitle 4">
            <a:extLst>
              <a:ext uri="{FF2B5EF4-FFF2-40B4-BE49-F238E27FC236}">
                <a16:creationId xmlns:a16="http://schemas.microsoft.com/office/drawing/2014/main" id="{6E5C1C03-BF52-AA46-AC61-9C4DB6FA2CE7}"/>
              </a:ext>
            </a:extLst>
          </p:cNvPr>
          <p:cNvSpPr txBox="1">
            <a:spLocks/>
          </p:cNvSpPr>
          <p:nvPr/>
        </p:nvSpPr>
        <p:spPr>
          <a:xfrm>
            <a:off x="1600200" y="4343400"/>
            <a:ext cx="64008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a:rPr>
              <a:t>Acknowledgement: The slides are developed based in part on Distribution System Modeling and Analysis, 4</a:t>
            </a:r>
            <a:r>
              <a:rPr lang="en-US" sz="2000" baseline="30000" dirty="0">
                <a:solidFill>
                  <a:prstClr val="black">
                    <a:tint val="75000"/>
                  </a:prstClr>
                </a:solidFill>
                <a:latin typeface="Calibri"/>
              </a:rPr>
              <a:t>th</a:t>
            </a:r>
            <a:r>
              <a:rPr lang="en-US" sz="2000" dirty="0">
                <a:solidFill>
                  <a:prstClr val="black">
                    <a:tint val="75000"/>
                  </a:prstClr>
                </a:solidFill>
                <a:latin typeface="Calibri"/>
              </a:rPr>
              <a:t> edition, William H. </a:t>
            </a:r>
            <a:r>
              <a:rPr lang="en-US" sz="2000" dirty="0" err="1">
                <a:solidFill>
                  <a:prstClr val="black">
                    <a:tint val="75000"/>
                  </a:prstClr>
                </a:solidFill>
                <a:latin typeface="Calibri"/>
              </a:rPr>
              <a:t>Kersting</a:t>
            </a:r>
            <a:r>
              <a:rPr lang="en-US" sz="2000" dirty="0">
                <a:solidFill>
                  <a:prstClr val="black">
                    <a:tint val="75000"/>
                  </a:prstClr>
                </a:solidFill>
                <a:latin typeface="Calibri"/>
              </a:rPr>
              <a:t>, CRC Press, 2017 </a:t>
            </a:r>
          </a:p>
        </p:txBody>
      </p:sp>
    </p:spTree>
    <p:extLst>
      <p:ext uri="{BB962C8B-B14F-4D97-AF65-F5344CB8AC3E}">
        <p14:creationId xmlns:p14="http://schemas.microsoft.com/office/powerpoint/2010/main" val="1025076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20</a:t>
            </a:fld>
            <a:endParaRPr lang="en-US"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2" name="Rectangle 1"/>
          <p:cNvSpPr/>
          <p:nvPr/>
        </p:nvSpPr>
        <p:spPr>
          <a:xfrm>
            <a:off x="152400" y="673976"/>
            <a:ext cx="8991600" cy="1631216"/>
          </a:xfrm>
          <a:prstGeom prst="rect">
            <a:avLst/>
          </a:prstGeom>
        </p:spPr>
        <p:txBody>
          <a:bodyPr wrap="square">
            <a:spAutoFit/>
          </a:bodyPr>
          <a:lstStyle/>
          <a:p>
            <a:pPr algn="just"/>
            <a:r>
              <a:rPr lang="en-US" sz="2000" dirty="0">
                <a:solidFill>
                  <a:srgbClr val="000000"/>
                </a:solidFill>
              </a:rPr>
              <a:t>Before starting the iterative solution, the forward and backward sweep matrices must be computed for each series element. The modified ladder method is going to be employed so only the [</a:t>
            </a:r>
            <a:r>
              <a:rPr lang="en-US" sz="2000" i="1" dirty="0">
                <a:solidFill>
                  <a:srgbClr val="000000"/>
                </a:solidFill>
              </a:rPr>
              <a:t>A</a:t>
            </a:r>
            <a:r>
              <a:rPr lang="en-US" sz="2000" dirty="0">
                <a:solidFill>
                  <a:srgbClr val="000000"/>
                </a:solidFill>
              </a:rPr>
              <a:t>], [</a:t>
            </a:r>
            <a:r>
              <a:rPr lang="en-US" sz="2000" i="1" dirty="0">
                <a:solidFill>
                  <a:srgbClr val="000000"/>
                </a:solidFill>
              </a:rPr>
              <a:t>B</a:t>
            </a:r>
            <a:r>
              <a:rPr lang="en-US" sz="2000" dirty="0">
                <a:solidFill>
                  <a:srgbClr val="000000"/>
                </a:solidFill>
              </a:rPr>
              <a:t>], and [</a:t>
            </a:r>
            <a:r>
              <a:rPr lang="en-US" sz="2000" i="1" dirty="0">
                <a:solidFill>
                  <a:srgbClr val="000000"/>
                </a:solidFill>
              </a:rPr>
              <a:t>d</a:t>
            </a:r>
            <a:r>
              <a:rPr lang="en-US" sz="2000" dirty="0">
                <a:solidFill>
                  <a:srgbClr val="000000"/>
                </a:solidFill>
              </a:rPr>
              <a:t>] matrices need to be computed.</a:t>
            </a:r>
          </a:p>
          <a:p>
            <a:pPr algn="just"/>
            <a:endParaRPr lang="en-US" sz="2000" dirty="0">
              <a:solidFill>
                <a:srgbClr val="000000"/>
              </a:solidFill>
            </a:endParaRPr>
          </a:p>
          <a:p>
            <a:pPr algn="just"/>
            <a:r>
              <a:rPr lang="en-US" sz="2000" i="1" dirty="0">
                <a:solidFill>
                  <a:srgbClr val="000000"/>
                </a:solidFill>
              </a:rPr>
              <a:t>Source line segment with shunt admittance neglected</a:t>
            </a:r>
            <a:r>
              <a:rPr lang="en-US" sz="2000" dirty="0">
                <a:solidFill>
                  <a:srgbClr val="000000"/>
                </a:solidFill>
              </a:rPr>
              <a:t>:</a:t>
            </a:r>
          </a:p>
        </p:txBody>
      </p:sp>
      <mc:AlternateContent xmlns:mc="http://schemas.openxmlformats.org/markup-compatibility/2006" xmlns:a14="http://schemas.microsoft.com/office/drawing/2010/main">
        <mc:Choice Requires="a14">
          <p:sp>
            <p:nvSpPr>
              <p:cNvPr id="3" name="Rectangle 2"/>
              <p:cNvSpPr/>
              <p:nvPr/>
            </p:nvSpPr>
            <p:spPr>
              <a:xfrm>
                <a:off x="2362200" y="2337336"/>
                <a:ext cx="1662122" cy="824906"/>
              </a:xfrm>
              <a:prstGeom prst="rect">
                <a:avLst/>
              </a:prstGeom>
            </p:spPr>
            <p:txBody>
              <a:bodyPr wrap="none">
                <a:spAutoFit/>
              </a:bodyPr>
              <a:lstStyle/>
              <a:p>
                <a:r>
                  <a:rPr lang="en-US" sz="1800" dirty="0"/>
                  <a:t>[</a:t>
                </a:r>
                <a14:m>
                  <m:oMath xmlns:m="http://schemas.openxmlformats.org/officeDocument/2006/math">
                    <m:r>
                      <a:rPr lang="en-US" sz="1800" b="0" i="1" smtClean="0">
                        <a:latin typeface="Cambria Math" panose="02040503050406030204" pitchFamily="18" charset="0"/>
                      </a:rPr>
                      <m:t>𝑈</m:t>
                    </m:r>
                  </m:oMath>
                </a14:m>
                <a:r>
                  <a:rPr lang="en-US" sz="1800" dirty="0"/>
                  <a:t>]=</a:t>
                </a:r>
                <a14:m>
                  <m:oMath xmlns:m="http://schemas.openxmlformats.org/officeDocument/2006/math">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1</m:t>
                              </m:r>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1</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b="0" i="1" smtClean="0">
                                  <a:latin typeface="Cambria Math" panose="02040503050406030204" pitchFamily="18" charset="0"/>
                                </a:rPr>
                                <m:t>1</m:t>
                              </m:r>
                            </m:e>
                          </m:mr>
                        </m:m>
                      </m:e>
                    </m:d>
                  </m:oMath>
                </a14:m>
                <a:endParaRPr lang="en-US" sz="1800" dirty="0"/>
              </a:p>
            </p:txBody>
          </p:sp>
        </mc:Choice>
        <mc:Fallback xmlns="">
          <p:sp>
            <p:nvSpPr>
              <p:cNvPr id="3" name="Rectangle 2"/>
              <p:cNvSpPr>
                <a:spLocks noRot="1" noChangeAspect="1" noMove="1" noResize="1" noEditPoints="1" noAdjustHandles="1" noChangeArrowheads="1" noChangeShapeType="1" noTextEdit="1"/>
              </p:cNvSpPr>
              <p:nvPr/>
            </p:nvSpPr>
            <p:spPr>
              <a:xfrm>
                <a:off x="2362200" y="2337336"/>
                <a:ext cx="1662122" cy="824906"/>
              </a:xfrm>
              <a:prstGeom prst="rect">
                <a:avLst/>
              </a:prstGeom>
              <a:blipFill>
                <a:blip r:embed="rId2"/>
                <a:stretch>
                  <a:fillRect l="-33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757260" y="2312201"/>
                <a:ext cx="2308837" cy="824906"/>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1</m:t>
                            </m:r>
                          </m:sub>
                        </m:sSub>
                      </m:e>
                    </m:d>
                    <m:r>
                      <a:rPr lang="en-US" sz="1800" i="1">
                        <a:latin typeface="Cambria Math" panose="02040503050406030204" pitchFamily="18" charset="0"/>
                      </a:rPr>
                      <m:t>=</m:t>
                    </m:r>
                  </m:oMath>
                </a14:m>
                <a:r>
                  <a:rPr lang="en-US" sz="1800" dirty="0"/>
                  <a:t>[</a:t>
                </a:r>
                <a14:m>
                  <m:oMath xmlns:m="http://schemas.openxmlformats.org/officeDocument/2006/math">
                    <m:r>
                      <a:rPr lang="en-US" sz="1800" b="0" i="1" smtClean="0">
                        <a:latin typeface="Cambria Math" panose="02040503050406030204" pitchFamily="18" charset="0"/>
                      </a:rPr>
                      <m:t>𝑈</m:t>
                    </m:r>
                  </m:oMath>
                </a14:m>
                <a:r>
                  <a:rPr lang="en-US" sz="1800" dirty="0"/>
                  <a:t>]=</a:t>
                </a:r>
                <a14:m>
                  <m:oMath xmlns:m="http://schemas.openxmlformats.org/officeDocument/2006/math">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1</m:t>
                              </m:r>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1</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b="0" i="1" smtClean="0">
                                  <a:latin typeface="Cambria Math" panose="02040503050406030204" pitchFamily="18" charset="0"/>
                                </a:rPr>
                                <m:t>1</m:t>
                              </m:r>
                            </m:e>
                          </m:mr>
                        </m:m>
                      </m:e>
                    </m:d>
                  </m:oMath>
                </a14:m>
                <a:endParaRPr lang="en-US" sz="1800" dirty="0"/>
              </a:p>
            </p:txBody>
          </p:sp>
        </mc:Choice>
        <mc:Fallback xmlns="">
          <p:sp>
            <p:nvSpPr>
              <p:cNvPr id="18" name="Rectangle 17"/>
              <p:cNvSpPr>
                <a:spLocks noRot="1" noChangeAspect="1" noMove="1" noResize="1" noEditPoints="1" noAdjustHandles="1" noChangeArrowheads="1" noChangeShapeType="1" noTextEdit="1"/>
              </p:cNvSpPr>
              <p:nvPr/>
            </p:nvSpPr>
            <p:spPr>
              <a:xfrm>
                <a:off x="4757260" y="2312201"/>
                <a:ext cx="2308837" cy="82490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80800" y="3352800"/>
                <a:ext cx="8839200" cy="9727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e>
                            <m:sub>
                              <m:r>
                                <a:rPr lang="en-US" sz="1800" i="1">
                                  <a:latin typeface="Cambria Math" panose="02040503050406030204" pitchFamily="18" charset="0"/>
                                </a:rPr>
                                <m:t>1</m:t>
                              </m:r>
                            </m:sub>
                          </m:sSub>
                        </m:e>
                      </m:d>
                      <m:r>
                        <a:rPr lang="en-US" sz="1800" i="1">
                          <a:latin typeface="Cambria Math" panose="02040503050406030204" pitchFamily="18" charset="0"/>
                        </a:rPr>
                        <m:t>=</m:t>
                      </m:r>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𝑍</m:t>
                              </m:r>
                              <m:r>
                                <a:rPr lang="en-US" sz="1800" b="0" i="1" smtClean="0">
                                  <a:latin typeface="Cambria Math" panose="02040503050406030204" pitchFamily="18" charset="0"/>
                                </a:rPr>
                                <m:t>𝑒𝑞𝑆</m:t>
                              </m:r>
                            </m:e>
                            <m:sub>
                              <m:r>
                                <a:rPr lang="en-US" sz="1800" b="0" i="1" smtClean="0">
                                  <a:latin typeface="Cambria Math" panose="02040503050406030204" pitchFamily="18" charset="0"/>
                                </a:rPr>
                                <m:t>𝐴𝐵𝐶</m:t>
                              </m:r>
                            </m:sub>
                          </m:sSub>
                        </m:e>
                      </m:d>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0.</m:t>
                                </m:r>
                                <m:r>
                                  <a:rPr lang="en-US" sz="1800" b="0" i="1" smtClean="0">
                                    <a:latin typeface="Cambria Math" panose="02040503050406030204" pitchFamily="18" charset="0"/>
                                  </a:rPr>
                                  <m:t>1414</m:t>
                                </m:r>
                                <m:r>
                                  <a:rPr lang="en-US" sz="1800" i="1">
                                    <a:latin typeface="Cambria Math" panose="02040503050406030204" pitchFamily="18" charset="0"/>
                                  </a:rPr>
                                  <m:t>+</m:t>
                                </m:r>
                                <m:r>
                                  <a:rPr lang="en-US" sz="1800" i="1">
                                    <a:latin typeface="Cambria Math" panose="02040503050406030204" pitchFamily="18" charset="0"/>
                                  </a:rPr>
                                  <m:t>𝑗</m:t>
                                </m:r>
                                <m:r>
                                  <a:rPr lang="en-US" sz="1800" b="0" i="1" smtClean="0">
                                    <a:latin typeface="Cambria Math" panose="02040503050406030204" pitchFamily="18" charset="0"/>
                                  </a:rPr>
                                  <m:t>0.5353</m:t>
                                </m:r>
                              </m:e>
                              <m:e>
                                <m:r>
                                  <a:rPr lang="en-US" sz="1800" i="1">
                                    <a:latin typeface="Cambria Math" panose="02040503050406030204" pitchFamily="18" charset="0"/>
                                  </a:rPr>
                                  <m:t>0.0361+</m:t>
                                </m:r>
                                <m:r>
                                  <a:rPr lang="en-US" sz="1800" i="1">
                                    <a:latin typeface="Cambria Math" panose="02040503050406030204" pitchFamily="18" charset="0"/>
                                  </a:rPr>
                                  <m:t>𝑗</m:t>
                                </m:r>
                                <m:r>
                                  <a:rPr lang="en-US" sz="1800" i="1">
                                    <a:latin typeface="Cambria Math" panose="02040503050406030204" pitchFamily="18" charset="0"/>
                                  </a:rPr>
                                  <m:t>0.3225</m:t>
                                </m:r>
                              </m:e>
                              <m:e>
                                <m:r>
                                  <a:rPr lang="en-US" sz="1800" i="1">
                                    <a:latin typeface="Cambria Math" panose="02040503050406030204" pitchFamily="18" charset="0"/>
                                  </a:rPr>
                                  <m:t>0.0361+</m:t>
                                </m:r>
                                <m:r>
                                  <a:rPr lang="en-US" sz="1800" i="1">
                                    <a:latin typeface="Cambria Math" panose="02040503050406030204" pitchFamily="18" charset="0"/>
                                  </a:rPr>
                                  <m:t>𝑗</m:t>
                                </m:r>
                                <m:r>
                                  <a:rPr lang="en-US" sz="1800" i="1">
                                    <a:latin typeface="Cambria Math" panose="02040503050406030204" pitchFamily="18" charset="0"/>
                                  </a:rPr>
                                  <m:t>0.2572</m:t>
                                </m:r>
                              </m:e>
                            </m:mr>
                            <m:mr>
                              <m:e>
                                <m:r>
                                  <a:rPr lang="en-US" sz="1800" i="1">
                                    <a:latin typeface="Cambria Math" panose="02040503050406030204" pitchFamily="18" charset="0"/>
                                  </a:rPr>
                                  <m:t>0.</m:t>
                                </m:r>
                                <m:r>
                                  <a:rPr lang="en-US" sz="1800" b="0" i="1" smtClean="0">
                                    <a:latin typeface="Cambria Math" panose="02040503050406030204" pitchFamily="18" charset="0"/>
                                  </a:rPr>
                                  <m:t>0361</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0.3225</m:t>
                                </m:r>
                              </m:e>
                              <m:e>
                                <m:r>
                                  <a:rPr lang="en-US" sz="1800" i="1">
                                    <a:latin typeface="Cambria Math" panose="02040503050406030204" pitchFamily="18" charset="0"/>
                                  </a:rPr>
                                  <m:t>0.1414+</m:t>
                                </m:r>
                                <m:r>
                                  <a:rPr lang="en-US" sz="1800" i="1">
                                    <a:latin typeface="Cambria Math" panose="02040503050406030204" pitchFamily="18" charset="0"/>
                                  </a:rPr>
                                  <m:t>𝑗</m:t>
                                </m:r>
                                <m:r>
                                  <a:rPr lang="en-US" sz="1800" i="1">
                                    <a:latin typeface="Cambria Math" panose="02040503050406030204" pitchFamily="18" charset="0"/>
                                  </a:rPr>
                                  <m:t>0.5353</m:t>
                                </m:r>
                              </m:e>
                              <m:e>
                                <m:r>
                                  <a:rPr lang="en-US" sz="1800" i="1">
                                    <a:latin typeface="Cambria Math" panose="02040503050406030204" pitchFamily="18" charset="0"/>
                                  </a:rPr>
                                  <m:t>0.0361+</m:t>
                                </m:r>
                                <m:r>
                                  <a:rPr lang="en-US" sz="1800" i="1">
                                    <a:latin typeface="Cambria Math" panose="02040503050406030204" pitchFamily="18" charset="0"/>
                                  </a:rPr>
                                  <m:t>𝑗</m:t>
                                </m:r>
                                <m:r>
                                  <a:rPr lang="en-US" sz="1800" i="1">
                                    <a:latin typeface="Cambria Math" panose="02040503050406030204" pitchFamily="18" charset="0"/>
                                  </a:rPr>
                                  <m:t>0.2955</m:t>
                                </m:r>
                              </m:e>
                            </m:mr>
                            <m:mr>
                              <m:e>
                                <m:r>
                                  <a:rPr lang="en-US" sz="1800" i="1">
                                    <a:latin typeface="Cambria Math" panose="02040503050406030204" pitchFamily="18" charset="0"/>
                                  </a:rPr>
                                  <m:t>0.</m:t>
                                </m:r>
                                <m:r>
                                  <a:rPr lang="en-US" sz="1800" b="0" i="1" smtClean="0">
                                    <a:latin typeface="Cambria Math" panose="02040503050406030204" pitchFamily="18" charset="0"/>
                                  </a:rPr>
                                  <m:t>0361</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0.2572</m:t>
                                </m:r>
                              </m:e>
                              <m:e>
                                <m:r>
                                  <a:rPr lang="en-US" sz="1800" i="1">
                                    <a:latin typeface="Cambria Math" panose="02040503050406030204" pitchFamily="18" charset="0"/>
                                  </a:rPr>
                                  <m:t>0.</m:t>
                                </m:r>
                                <m:r>
                                  <a:rPr lang="en-US" sz="1800" b="0" i="1" smtClean="0">
                                    <a:latin typeface="Cambria Math" panose="02040503050406030204" pitchFamily="18" charset="0"/>
                                  </a:rPr>
                                  <m:t>0361</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0.2955</m:t>
                                </m:r>
                              </m:e>
                              <m:e>
                                <m:r>
                                  <a:rPr lang="en-US" sz="1800" i="1">
                                    <a:latin typeface="Cambria Math" panose="02040503050406030204" pitchFamily="18" charset="0"/>
                                  </a:rPr>
                                  <m:t>0.1414+</m:t>
                                </m:r>
                                <m:r>
                                  <a:rPr lang="en-US" sz="1800" i="1">
                                    <a:latin typeface="Cambria Math" panose="02040503050406030204" pitchFamily="18" charset="0"/>
                                  </a:rPr>
                                  <m:t>𝑗</m:t>
                                </m:r>
                                <m:r>
                                  <a:rPr lang="en-US" sz="1800" i="1">
                                    <a:latin typeface="Cambria Math" panose="02040503050406030204" pitchFamily="18" charset="0"/>
                                  </a:rPr>
                                  <m:t>0.5353</m:t>
                                </m:r>
                              </m:e>
                            </m:mr>
                          </m:m>
                        </m:e>
                      </m:d>
                    </m:oMath>
                  </m:oMathPara>
                </a14:m>
                <a:endParaRPr lang="en-US" sz="1800" dirty="0"/>
              </a:p>
            </p:txBody>
          </p:sp>
        </mc:Choice>
        <mc:Fallback xmlns="">
          <p:sp>
            <p:nvSpPr>
              <p:cNvPr id="19" name="Rectangle 18"/>
              <p:cNvSpPr>
                <a:spLocks noRot="1" noChangeAspect="1" noMove="1" noResize="1" noEditPoints="1" noAdjustHandles="1" noChangeArrowheads="1" noChangeShapeType="1" noTextEdit="1"/>
              </p:cNvSpPr>
              <p:nvPr/>
            </p:nvSpPr>
            <p:spPr>
              <a:xfrm>
                <a:off x="280800" y="3352800"/>
                <a:ext cx="8839200" cy="97270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179635" y="4419600"/>
                <a:ext cx="2296013" cy="824906"/>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1</m:t>
                            </m:r>
                          </m:sub>
                        </m:sSub>
                      </m:e>
                    </m:d>
                    <m:r>
                      <a:rPr lang="en-US" sz="1800" i="1">
                        <a:latin typeface="Cambria Math" panose="02040503050406030204" pitchFamily="18" charset="0"/>
                      </a:rPr>
                      <m:t>=</m:t>
                    </m:r>
                  </m:oMath>
                </a14:m>
                <a:r>
                  <a:rPr lang="en-US" sz="1800" dirty="0"/>
                  <a:t>[</a:t>
                </a:r>
                <a14:m>
                  <m:oMath xmlns:m="http://schemas.openxmlformats.org/officeDocument/2006/math">
                    <m:r>
                      <a:rPr lang="en-US" sz="1800" b="0" i="1" smtClean="0">
                        <a:latin typeface="Cambria Math" panose="02040503050406030204" pitchFamily="18" charset="0"/>
                      </a:rPr>
                      <m:t>𝑈</m:t>
                    </m:r>
                  </m:oMath>
                </a14:m>
                <a:r>
                  <a:rPr lang="en-US" sz="1800" dirty="0"/>
                  <a:t>]=</a:t>
                </a:r>
                <a14:m>
                  <m:oMath xmlns:m="http://schemas.openxmlformats.org/officeDocument/2006/math">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1</m:t>
                              </m:r>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1</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b="0" i="1" smtClean="0">
                                  <a:latin typeface="Cambria Math" panose="02040503050406030204" pitchFamily="18" charset="0"/>
                                </a:rPr>
                                <m:t>1</m:t>
                              </m:r>
                            </m:e>
                          </m:mr>
                        </m:m>
                      </m:e>
                    </m:d>
                  </m:oMath>
                </a14:m>
                <a:endParaRPr lang="en-US" sz="1800" dirty="0"/>
              </a:p>
            </p:txBody>
          </p:sp>
        </mc:Choice>
        <mc:Fallback xmlns="">
          <p:sp>
            <p:nvSpPr>
              <p:cNvPr id="20" name="Rectangle 19"/>
              <p:cNvSpPr>
                <a:spLocks noRot="1" noChangeAspect="1" noMove="1" noResize="1" noEditPoints="1" noAdjustHandles="1" noChangeArrowheads="1" noChangeShapeType="1" noTextEdit="1"/>
              </p:cNvSpPr>
              <p:nvPr/>
            </p:nvSpPr>
            <p:spPr>
              <a:xfrm>
                <a:off x="3179635" y="4419600"/>
                <a:ext cx="2296013" cy="824906"/>
              </a:xfrm>
              <a:prstGeom prst="rect">
                <a:avLst/>
              </a:prstGeom>
              <a:blipFill>
                <a:blip r:embed="rId5"/>
                <a:stretch>
                  <a:fillRect/>
                </a:stretch>
              </a:blipFill>
            </p:spPr>
            <p:txBody>
              <a:bodyPr/>
              <a:lstStyle/>
              <a:p>
                <a:r>
                  <a:rPr lang="en-US">
                    <a:noFill/>
                  </a:rPr>
                  <a:t> </a:t>
                </a:r>
              </a:p>
            </p:txBody>
          </p:sp>
        </mc:Fallback>
      </mc:AlternateContent>
      <p:sp>
        <p:nvSpPr>
          <p:cNvPr id="10"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3185260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21</a:t>
            </a:fld>
            <a:endParaRPr lang="en-US"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2" name="Rectangle 1"/>
          <p:cNvSpPr/>
          <p:nvPr/>
        </p:nvSpPr>
        <p:spPr>
          <a:xfrm>
            <a:off x="152400" y="658210"/>
            <a:ext cx="8991600" cy="400110"/>
          </a:xfrm>
          <a:prstGeom prst="rect">
            <a:avLst/>
          </a:prstGeom>
        </p:spPr>
        <p:txBody>
          <a:bodyPr wrap="square">
            <a:spAutoFit/>
          </a:bodyPr>
          <a:lstStyle/>
          <a:p>
            <a:pPr algn="just"/>
            <a:r>
              <a:rPr lang="en-US" sz="2000" i="1" dirty="0"/>
              <a:t>Load line segment</a:t>
            </a:r>
            <a:r>
              <a:rPr lang="en-US" sz="2000" dirty="0"/>
              <a:t>:</a:t>
            </a:r>
          </a:p>
        </p:txBody>
      </p:sp>
      <mc:AlternateContent xmlns:mc="http://schemas.openxmlformats.org/markup-compatibility/2006" xmlns:a14="http://schemas.microsoft.com/office/drawing/2010/main">
        <mc:Choice Requires="a14">
          <p:sp>
            <p:nvSpPr>
              <p:cNvPr id="18" name="Rectangle 17"/>
              <p:cNvSpPr/>
              <p:nvPr/>
            </p:nvSpPr>
            <p:spPr>
              <a:xfrm>
                <a:off x="3270600" y="1475904"/>
                <a:ext cx="2314160" cy="824906"/>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2</m:t>
                            </m:r>
                          </m:sub>
                        </m:sSub>
                      </m:e>
                    </m:d>
                    <m:r>
                      <a:rPr lang="en-US" sz="1800" i="1">
                        <a:latin typeface="Cambria Math" panose="02040503050406030204" pitchFamily="18" charset="0"/>
                      </a:rPr>
                      <m:t>=</m:t>
                    </m:r>
                  </m:oMath>
                </a14:m>
                <a:r>
                  <a:rPr lang="en-US" sz="1800" dirty="0"/>
                  <a:t>[</a:t>
                </a:r>
                <a14:m>
                  <m:oMath xmlns:m="http://schemas.openxmlformats.org/officeDocument/2006/math">
                    <m:r>
                      <a:rPr lang="en-US" sz="1800" b="0" i="1" smtClean="0">
                        <a:latin typeface="Cambria Math" panose="02040503050406030204" pitchFamily="18" charset="0"/>
                      </a:rPr>
                      <m:t>𝑈</m:t>
                    </m:r>
                  </m:oMath>
                </a14:m>
                <a:r>
                  <a:rPr lang="en-US" sz="1800" dirty="0"/>
                  <a:t>]=</a:t>
                </a:r>
                <a14:m>
                  <m:oMath xmlns:m="http://schemas.openxmlformats.org/officeDocument/2006/math">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1</m:t>
                              </m:r>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1</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b="0" i="1" smtClean="0">
                                  <a:latin typeface="Cambria Math" panose="02040503050406030204" pitchFamily="18" charset="0"/>
                                </a:rPr>
                                <m:t>1</m:t>
                              </m:r>
                            </m:e>
                          </m:mr>
                        </m:m>
                      </m:e>
                    </m:d>
                  </m:oMath>
                </a14:m>
                <a:endParaRPr lang="en-US" sz="1800" dirty="0"/>
              </a:p>
            </p:txBody>
          </p:sp>
        </mc:Choice>
        <mc:Fallback xmlns="">
          <p:sp>
            <p:nvSpPr>
              <p:cNvPr id="18" name="Rectangle 17"/>
              <p:cNvSpPr>
                <a:spLocks noRot="1" noChangeAspect="1" noMove="1" noResize="1" noEditPoints="1" noAdjustHandles="1" noChangeArrowheads="1" noChangeShapeType="1" noTextEdit="1"/>
              </p:cNvSpPr>
              <p:nvPr/>
            </p:nvSpPr>
            <p:spPr>
              <a:xfrm>
                <a:off x="3270600" y="1475904"/>
                <a:ext cx="2314160" cy="82490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64054" y="2718394"/>
                <a:ext cx="8839200" cy="9727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2</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𝑍𝑒𝑞𝐿</m:t>
                              </m:r>
                            </m:e>
                            <m:sub>
                              <m:r>
                                <a:rPr lang="en-US" sz="1800" i="1">
                                  <a:latin typeface="Cambria Math" panose="02040503050406030204" pitchFamily="18" charset="0"/>
                                </a:rPr>
                                <m:t>𝑎𝑏𝑐</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0.1907+</m:t>
                                </m:r>
                                <m:r>
                                  <a:rPr lang="en-US" sz="1800" i="1">
                                    <a:latin typeface="Cambria Math" panose="02040503050406030204" pitchFamily="18" charset="0"/>
                                  </a:rPr>
                                  <m:t>𝑗</m:t>
                                </m:r>
                                <m:r>
                                  <a:rPr lang="en-US" sz="1800" i="1">
                                    <a:latin typeface="Cambria Math" panose="02040503050406030204" pitchFamily="18" charset="0"/>
                                  </a:rPr>
                                  <m:t>0.5035</m:t>
                                </m:r>
                              </m:e>
                              <m:e>
                                <m:r>
                                  <a:rPr lang="en-US" sz="1800" i="1">
                                    <a:latin typeface="Cambria Math" panose="02040503050406030204" pitchFamily="18" charset="0"/>
                                  </a:rPr>
                                  <m:t>0.0607+</m:t>
                                </m:r>
                                <m:r>
                                  <a:rPr lang="en-US" sz="1800" i="1">
                                    <a:latin typeface="Cambria Math" panose="02040503050406030204" pitchFamily="18" charset="0"/>
                                  </a:rPr>
                                  <m:t>𝑗</m:t>
                                </m:r>
                                <m:r>
                                  <a:rPr lang="en-US" sz="1800" i="1">
                                    <a:latin typeface="Cambria Math" panose="02040503050406030204" pitchFamily="18" charset="0"/>
                                  </a:rPr>
                                  <m:t>0.2302</m:t>
                                </m:r>
                              </m:e>
                              <m:e>
                                <m:r>
                                  <a:rPr lang="en-US" sz="1800" i="1">
                                    <a:latin typeface="Cambria Math" panose="02040503050406030204" pitchFamily="18" charset="0"/>
                                  </a:rPr>
                                  <m:t>0.0598+</m:t>
                                </m:r>
                                <m:r>
                                  <a:rPr lang="en-US" sz="1800" i="1">
                                    <a:latin typeface="Cambria Math" panose="02040503050406030204" pitchFamily="18" charset="0"/>
                                  </a:rPr>
                                  <m:t>𝑗</m:t>
                                </m:r>
                                <m:r>
                                  <a:rPr lang="en-US" sz="1800" i="1">
                                    <a:latin typeface="Cambria Math" panose="02040503050406030204" pitchFamily="18" charset="0"/>
                                  </a:rPr>
                                  <m:t>0.1751</m:t>
                                </m:r>
                              </m:e>
                            </m:mr>
                            <m:mr>
                              <m:e>
                                <m:r>
                                  <a:rPr lang="en-US" sz="1800" i="1">
                                    <a:latin typeface="Cambria Math" panose="02040503050406030204" pitchFamily="18" charset="0"/>
                                  </a:rPr>
                                  <m:t>0.0607+</m:t>
                                </m:r>
                                <m:r>
                                  <a:rPr lang="en-US" sz="1800" i="1">
                                    <a:latin typeface="Cambria Math" panose="02040503050406030204" pitchFamily="18" charset="0"/>
                                  </a:rPr>
                                  <m:t>𝑗</m:t>
                                </m:r>
                                <m:r>
                                  <a:rPr lang="en-US" sz="1800" i="1">
                                    <a:latin typeface="Cambria Math" panose="02040503050406030204" pitchFamily="18" charset="0"/>
                                  </a:rPr>
                                  <m:t>0.2302</m:t>
                                </m:r>
                              </m:e>
                              <m:e>
                                <m:r>
                                  <a:rPr lang="en-US" sz="1800" i="1">
                                    <a:latin typeface="Cambria Math" panose="02040503050406030204" pitchFamily="18" charset="0"/>
                                  </a:rPr>
                                  <m:t>0.1939+</m:t>
                                </m:r>
                                <m:r>
                                  <a:rPr lang="en-US" sz="1800" i="1">
                                    <a:latin typeface="Cambria Math" panose="02040503050406030204" pitchFamily="18" charset="0"/>
                                  </a:rPr>
                                  <m:t>𝑗</m:t>
                                </m:r>
                                <m:r>
                                  <a:rPr lang="en-US" sz="1800" i="1">
                                    <a:latin typeface="Cambria Math" panose="02040503050406030204" pitchFamily="18" charset="0"/>
                                  </a:rPr>
                                  <m:t>0.4885</m:t>
                                </m:r>
                              </m:e>
                              <m:e>
                                <m:r>
                                  <a:rPr lang="en-US" sz="1800" i="1">
                                    <a:latin typeface="Cambria Math" panose="02040503050406030204" pitchFamily="18" charset="0"/>
                                  </a:rPr>
                                  <m:t>0.0614+</m:t>
                                </m:r>
                                <m:r>
                                  <a:rPr lang="en-US" sz="1800" i="1">
                                    <a:latin typeface="Cambria Math" panose="02040503050406030204" pitchFamily="18" charset="0"/>
                                  </a:rPr>
                                  <m:t>𝑗</m:t>
                                </m:r>
                                <m:r>
                                  <a:rPr lang="en-US" sz="1800" i="1">
                                    <a:latin typeface="Cambria Math" panose="02040503050406030204" pitchFamily="18" charset="0"/>
                                  </a:rPr>
                                  <m:t>0.1931</m:t>
                                </m:r>
                              </m:e>
                            </m:mr>
                            <m:mr>
                              <m:e>
                                <m:r>
                                  <a:rPr lang="en-US" sz="1800" i="1">
                                    <a:latin typeface="Cambria Math" panose="02040503050406030204" pitchFamily="18" charset="0"/>
                                  </a:rPr>
                                  <m:t>0.0598+</m:t>
                                </m:r>
                                <m:r>
                                  <a:rPr lang="en-US" sz="1800" i="1">
                                    <a:latin typeface="Cambria Math" panose="02040503050406030204" pitchFamily="18" charset="0"/>
                                  </a:rPr>
                                  <m:t>𝑗</m:t>
                                </m:r>
                                <m:r>
                                  <a:rPr lang="en-US" sz="1800" i="1">
                                    <a:latin typeface="Cambria Math" panose="02040503050406030204" pitchFamily="18" charset="0"/>
                                  </a:rPr>
                                  <m:t>0.1751</m:t>
                                </m:r>
                              </m:e>
                              <m:e>
                                <m:r>
                                  <a:rPr lang="en-US" sz="1800" i="1">
                                    <a:latin typeface="Cambria Math" panose="02040503050406030204" pitchFamily="18" charset="0"/>
                                  </a:rPr>
                                  <m:t>0.0614+</m:t>
                                </m:r>
                                <m:r>
                                  <a:rPr lang="en-US" sz="1800" i="1">
                                    <a:latin typeface="Cambria Math" panose="02040503050406030204" pitchFamily="18" charset="0"/>
                                  </a:rPr>
                                  <m:t>𝑗</m:t>
                                </m:r>
                                <m:r>
                                  <a:rPr lang="en-US" sz="1800" i="1">
                                    <a:latin typeface="Cambria Math" panose="02040503050406030204" pitchFamily="18" charset="0"/>
                                  </a:rPr>
                                  <m:t>0.1931</m:t>
                                </m:r>
                              </m:e>
                              <m:e>
                                <m:r>
                                  <a:rPr lang="en-US" sz="1800" i="1">
                                    <a:latin typeface="Cambria Math" panose="02040503050406030204" pitchFamily="18" charset="0"/>
                                  </a:rPr>
                                  <m:t>0.1921+</m:t>
                                </m:r>
                                <m:r>
                                  <a:rPr lang="en-US" sz="1800" i="1">
                                    <a:latin typeface="Cambria Math" panose="02040503050406030204" pitchFamily="18" charset="0"/>
                                  </a:rPr>
                                  <m:t>𝑗</m:t>
                                </m:r>
                                <m:r>
                                  <a:rPr lang="en-US" sz="1800" i="1">
                                    <a:latin typeface="Cambria Math" panose="02040503050406030204" pitchFamily="18" charset="0"/>
                                  </a:rPr>
                                  <m:t>0.4970</m:t>
                                </m:r>
                              </m:e>
                            </m:mr>
                          </m:m>
                        </m:e>
                      </m:d>
                    </m:oMath>
                  </m:oMathPara>
                </a14:m>
                <a:endParaRPr lang="en-US" sz="1800" dirty="0"/>
              </a:p>
            </p:txBody>
          </p:sp>
        </mc:Choice>
        <mc:Fallback xmlns="">
          <p:sp>
            <p:nvSpPr>
              <p:cNvPr id="19" name="Rectangle 18"/>
              <p:cNvSpPr>
                <a:spLocks noRot="1" noChangeAspect="1" noMove="1" noResize="1" noEditPoints="1" noAdjustHandles="1" noChangeArrowheads="1" noChangeShapeType="1" noTextEdit="1"/>
              </p:cNvSpPr>
              <p:nvPr/>
            </p:nvSpPr>
            <p:spPr>
              <a:xfrm>
                <a:off x="564054" y="2718394"/>
                <a:ext cx="8839200" cy="9727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352800" y="4286328"/>
                <a:ext cx="2301336" cy="824906"/>
              </a:xfrm>
              <a:prstGeom prst="rect">
                <a:avLst/>
              </a:prstGeom>
            </p:spPr>
            <p:txBody>
              <a:bodyPr wrap="none">
                <a:spAutoFit/>
              </a:bodyPr>
              <a:lstStyle/>
              <a:p>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2</m:t>
                            </m:r>
                          </m:sub>
                        </m:sSub>
                      </m:e>
                    </m:d>
                    <m:r>
                      <a:rPr lang="en-US" sz="1800" i="1">
                        <a:latin typeface="Cambria Math" panose="02040503050406030204" pitchFamily="18" charset="0"/>
                      </a:rPr>
                      <m:t>=</m:t>
                    </m:r>
                  </m:oMath>
                </a14:m>
                <a:r>
                  <a:rPr lang="en-US" sz="1800" dirty="0"/>
                  <a:t>[</a:t>
                </a:r>
                <a14:m>
                  <m:oMath xmlns:m="http://schemas.openxmlformats.org/officeDocument/2006/math">
                    <m:r>
                      <a:rPr lang="en-US" sz="1800" b="0" i="1" smtClean="0">
                        <a:latin typeface="Cambria Math" panose="02040503050406030204" pitchFamily="18" charset="0"/>
                      </a:rPr>
                      <m:t>𝑈</m:t>
                    </m:r>
                  </m:oMath>
                </a14:m>
                <a:r>
                  <a:rPr lang="en-US" sz="1800" dirty="0"/>
                  <a:t>]=</a:t>
                </a:r>
                <a14:m>
                  <m:oMath xmlns:m="http://schemas.openxmlformats.org/officeDocument/2006/math">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b="0" i="1" smtClean="0">
                                  <a:latin typeface="Cambria Math" panose="02040503050406030204" pitchFamily="18" charset="0"/>
                                </a:rPr>
                                <m:t>1</m:t>
                              </m:r>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1</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b="0" i="1" smtClean="0">
                                  <a:latin typeface="Cambria Math" panose="02040503050406030204" pitchFamily="18" charset="0"/>
                                </a:rPr>
                                <m:t>1</m:t>
                              </m:r>
                            </m:e>
                          </m:mr>
                        </m:m>
                      </m:e>
                    </m:d>
                  </m:oMath>
                </a14:m>
                <a:endParaRPr lang="en-US" sz="1800" dirty="0"/>
              </a:p>
            </p:txBody>
          </p:sp>
        </mc:Choice>
        <mc:Fallback xmlns="">
          <p:sp>
            <p:nvSpPr>
              <p:cNvPr id="20" name="Rectangle 19"/>
              <p:cNvSpPr>
                <a:spLocks noRot="1" noChangeAspect="1" noMove="1" noResize="1" noEditPoints="1" noAdjustHandles="1" noChangeArrowheads="1" noChangeShapeType="1" noTextEdit="1"/>
              </p:cNvSpPr>
              <p:nvPr/>
            </p:nvSpPr>
            <p:spPr>
              <a:xfrm>
                <a:off x="3352800" y="4286328"/>
                <a:ext cx="2301336" cy="824906"/>
              </a:xfrm>
              <a:prstGeom prst="rect">
                <a:avLst/>
              </a:prstGeom>
              <a:blipFill>
                <a:blip r:embed="rId4"/>
                <a:stretch>
                  <a:fillRect/>
                </a:stretch>
              </a:blipFill>
            </p:spPr>
            <p:txBody>
              <a:bodyPr/>
              <a:lstStyle/>
              <a:p>
                <a:r>
                  <a:rPr lang="en-US">
                    <a:noFill/>
                  </a:rPr>
                  <a:t> </a:t>
                </a:r>
              </a:p>
            </p:txBody>
          </p:sp>
        </mc:Fallback>
      </mc:AlternateContent>
      <p:sp>
        <p:nvSpPr>
          <p:cNvPr id="8"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586730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22</a:t>
            </a:fld>
            <a:endParaRPr lang="en-US"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2" name="Rectangle 1"/>
          <p:cNvSpPr/>
          <p:nvPr/>
        </p:nvSpPr>
        <p:spPr>
          <a:xfrm>
            <a:off x="152400" y="658210"/>
            <a:ext cx="8991600" cy="1015663"/>
          </a:xfrm>
          <a:prstGeom prst="rect">
            <a:avLst/>
          </a:prstGeom>
        </p:spPr>
        <p:txBody>
          <a:bodyPr wrap="square">
            <a:spAutoFit/>
          </a:bodyPr>
          <a:lstStyle/>
          <a:p>
            <a:r>
              <a:rPr lang="en-US" sz="2000" i="1" dirty="0"/>
              <a:t>Transformer</a:t>
            </a:r>
            <a:r>
              <a:rPr lang="en-US" sz="2000" dirty="0"/>
              <a:t>:</a:t>
            </a:r>
          </a:p>
          <a:p>
            <a:r>
              <a:rPr lang="en-US" sz="2000" dirty="0"/>
              <a:t>The transformer impedance must be converted to actual value in Ohms referenced to the low-voltage windings.</a:t>
            </a:r>
          </a:p>
        </p:txBody>
      </p:sp>
      <mc:AlternateContent xmlns:mc="http://schemas.openxmlformats.org/markup-compatibility/2006" xmlns:a14="http://schemas.microsoft.com/office/drawing/2010/main">
        <mc:Choice Requires="a14">
          <p:sp>
            <p:nvSpPr>
              <p:cNvPr id="3" name="TextBox 2"/>
              <p:cNvSpPr txBox="1"/>
              <p:nvPr/>
            </p:nvSpPr>
            <p:spPr>
              <a:xfrm>
                <a:off x="2514600" y="1676400"/>
                <a:ext cx="2918876" cy="5557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𝑍</m:t>
                          </m:r>
                        </m:e>
                        <m:sub>
                          <m:r>
                            <a:rPr lang="en-US" sz="1800" b="0" i="1" smtClean="0">
                              <a:latin typeface="Cambria Math" panose="02040503050406030204" pitchFamily="18" charset="0"/>
                            </a:rPr>
                            <m:t>𝑏𝑎𝑠𝑒</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2.4</m:t>
                              </m:r>
                            </m:e>
                            <m:sup>
                              <m:r>
                                <a:rPr lang="en-US" sz="1800" b="0" i="1" smtClean="0">
                                  <a:latin typeface="Cambria Math" panose="02040503050406030204" pitchFamily="18" charset="0"/>
                                </a:rPr>
                                <m:t>2</m:t>
                              </m:r>
                            </m:sup>
                          </m:sSup>
                          <m:r>
                            <a:rPr lang="en-US" sz="1800" b="0" i="1" smtClean="0">
                              <a:latin typeface="Cambria Math" panose="02040503050406030204" pitchFamily="18" charset="0"/>
                              <a:ea typeface="Cambria Math" panose="02040503050406030204" pitchFamily="18" charset="0"/>
                            </a:rPr>
                            <m:t>∙1000</m:t>
                          </m:r>
                        </m:num>
                        <m:den>
                          <m:r>
                            <a:rPr lang="en-US" sz="1800" b="0" i="1" smtClean="0">
                              <a:latin typeface="Cambria Math" panose="02040503050406030204" pitchFamily="18" charset="0"/>
                            </a:rPr>
                            <m:t>2000</m:t>
                          </m:r>
                        </m:den>
                      </m:f>
                      <m:r>
                        <a:rPr lang="en-US" sz="1800" b="0" i="1" smtClean="0">
                          <a:latin typeface="Cambria Math" panose="02040503050406030204" pitchFamily="18" charset="0"/>
                        </a:rPr>
                        <m:t>=2.88 </m:t>
                      </m:r>
                      <m:r>
                        <m:rPr>
                          <m:sty m:val="p"/>
                        </m:rPr>
                        <a:rPr lang="el-GR" sz="1800" b="0" i="1" smtClean="0">
                          <a:latin typeface="Cambria Math" panose="02040503050406030204" pitchFamily="18" charset="0"/>
                          <a:ea typeface="Cambria Math" panose="02040503050406030204" pitchFamily="18" charset="0"/>
                        </a:rPr>
                        <m:t>Ω</m:t>
                      </m:r>
                    </m:oMath>
                  </m:oMathPara>
                </a14:m>
                <a:endParaRPr lang="en-US" sz="1800" dirty="0"/>
              </a:p>
            </p:txBody>
          </p:sp>
        </mc:Choice>
        <mc:Fallback xmlns="">
          <p:sp>
            <p:nvSpPr>
              <p:cNvPr id="3" name="TextBox 2"/>
              <p:cNvSpPr txBox="1">
                <a:spLocks noRot="1" noChangeAspect="1" noMove="1" noResize="1" noEditPoints="1" noAdjustHandles="1" noChangeArrowheads="1" noChangeShapeType="1" noTextEdit="1"/>
              </p:cNvSpPr>
              <p:nvPr/>
            </p:nvSpPr>
            <p:spPr>
              <a:xfrm>
                <a:off x="2514600" y="1676400"/>
                <a:ext cx="2918876" cy="55579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600200" y="2514600"/>
                <a:ext cx="5279843" cy="369332"/>
              </a:xfrm>
              <a:prstGeom prst="rect">
                <a:avLst/>
              </a:prstGeom>
            </p:spPr>
            <p:txBody>
              <a:bodyPr wrap="none">
                <a:spAutoFit/>
              </a:bodyPr>
              <a:lstStyle/>
              <a:p>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rPr>
                          <m:t>𝑍</m:t>
                        </m:r>
                        <m:r>
                          <a:rPr lang="en-US" sz="1800" b="0" i="1" smtClean="0">
                            <a:latin typeface="Cambria Math" panose="02040503050406030204" pitchFamily="18" charset="0"/>
                          </a:rPr>
                          <m:t>𝑡</m:t>
                        </m:r>
                      </m:e>
                      <m:sub>
                        <m:r>
                          <a:rPr lang="en-US" sz="1800" b="0" i="1" smtClean="0">
                            <a:latin typeface="Cambria Math" panose="02040503050406030204" pitchFamily="18" charset="0"/>
                          </a:rPr>
                          <m:t>𝑙𝑜𝑤</m:t>
                        </m:r>
                      </m:sub>
                    </m:sSub>
                    <m:r>
                      <a:rPr lang="en-US" sz="1800" i="1">
                        <a:latin typeface="Cambria Math" panose="02040503050406030204" pitchFamily="18" charset="0"/>
                      </a:rPr>
                      <m:t>=</m:t>
                    </m:r>
                    <m:r>
                      <a:rPr lang="en-US" sz="1800" b="0" i="1" smtClean="0">
                        <a:latin typeface="Cambria Math" panose="02040503050406030204" pitchFamily="18" charset="0"/>
                      </a:rPr>
                      <m:t>(0.01+</m:t>
                    </m:r>
                    <m:r>
                      <a:rPr lang="en-US" sz="1800" b="0" i="1" smtClean="0">
                        <a:latin typeface="Cambria Math" panose="02040503050406030204" pitchFamily="18" charset="0"/>
                      </a:rPr>
                      <m:t>𝑗</m:t>
                    </m:r>
                    <m:r>
                      <a:rPr lang="en-US" sz="1800" b="0" i="1" smtClean="0">
                        <a:latin typeface="Cambria Math" panose="02040503050406030204" pitchFamily="18" charset="0"/>
                      </a:rPr>
                      <m:t>0.06)∙</m:t>
                    </m:r>
                    <m:r>
                      <a:rPr lang="en-US" sz="1800" b="0" i="0" smtClean="0">
                        <a:latin typeface="Cambria Math" panose="02040503050406030204" pitchFamily="18" charset="0"/>
                        <a:ea typeface="Cambria Math" panose="02040503050406030204" pitchFamily="18" charset="0"/>
                      </a:rPr>
                      <m:t>2.88</m:t>
                    </m:r>
                  </m:oMath>
                </a14:m>
                <a:r>
                  <a:rPr lang="en-US" sz="1800" dirty="0"/>
                  <a:t> </a:t>
                </a:r>
                <a14:m>
                  <m:oMath xmlns:m="http://schemas.openxmlformats.org/officeDocument/2006/math">
                    <m:r>
                      <a:rPr lang="en-US" sz="1800" i="1">
                        <a:latin typeface="Cambria Math" panose="02040503050406030204" pitchFamily="18" charset="0"/>
                      </a:rPr>
                      <m:t>=</m:t>
                    </m:r>
                    <m:r>
                      <a:rPr lang="en-US" sz="1800" b="0" i="1" smtClean="0">
                        <a:latin typeface="Cambria Math" panose="02040503050406030204" pitchFamily="18" charset="0"/>
                      </a:rPr>
                      <m:t>0.0288+</m:t>
                    </m:r>
                    <m:r>
                      <a:rPr lang="en-US" sz="1800" b="0" i="1" smtClean="0">
                        <a:latin typeface="Cambria Math" panose="02040503050406030204" pitchFamily="18" charset="0"/>
                      </a:rPr>
                      <m:t>𝑗</m:t>
                    </m:r>
                    <m:r>
                      <a:rPr lang="en-US" sz="1800" b="0" i="1" smtClean="0">
                        <a:latin typeface="Cambria Math" panose="02040503050406030204" pitchFamily="18" charset="0"/>
                      </a:rPr>
                      <m:t>0.1728 </m:t>
                    </m:r>
                    <m:r>
                      <m:rPr>
                        <m:sty m:val="p"/>
                      </m:rPr>
                      <a:rPr lang="el-GR" sz="1800" i="1">
                        <a:latin typeface="Cambria Math" panose="02040503050406030204" pitchFamily="18" charset="0"/>
                        <a:ea typeface="Cambria Math" panose="02040503050406030204" pitchFamily="18" charset="0"/>
                      </a:rPr>
                      <m:t>Ω</m:t>
                    </m:r>
                  </m:oMath>
                </a14:m>
                <a:endParaRPr lang="en-US" sz="1800" dirty="0"/>
              </a:p>
            </p:txBody>
          </p:sp>
        </mc:Choice>
        <mc:Fallback xmlns="">
          <p:sp>
            <p:nvSpPr>
              <p:cNvPr id="5" name="Rectangle 4"/>
              <p:cNvSpPr>
                <a:spLocks noRot="1" noChangeAspect="1" noMove="1" noResize="1" noEditPoints="1" noAdjustHandles="1" noChangeArrowheads="1" noChangeShapeType="1" noTextEdit="1"/>
              </p:cNvSpPr>
              <p:nvPr/>
            </p:nvSpPr>
            <p:spPr>
              <a:xfrm>
                <a:off x="1600200" y="2514600"/>
                <a:ext cx="5279843" cy="369332"/>
              </a:xfrm>
              <a:prstGeom prst="rect">
                <a:avLst/>
              </a:prstGeom>
              <a:blipFill>
                <a:blip r:embed="rId3"/>
                <a:stretch>
                  <a:fillRect b="-15000"/>
                </a:stretch>
              </a:blipFill>
            </p:spPr>
            <p:txBody>
              <a:bodyPr/>
              <a:lstStyle/>
              <a:p>
                <a:r>
                  <a:rPr lang="en-US">
                    <a:noFill/>
                  </a:rPr>
                  <a:t> </a:t>
                </a:r>
              </a:p>
            </p:txBody>
          </p:sp>
        </mc:Fallback>
      </mc:AlternateContent>
      <p:sp>
        <p:nvSpPr>
          <p:cNvPr id="6" name="Rectangle 5"/>
          <p:cNvSpPr/>
          <p:nvPr/>
        </p:nvSpPr>
        <p:spPr>
          <a:xfrm>
            <a:off x="152400" y="3124200"/>
            <a:ext cx="8991600" cy="400110"/>
          </a:xfrm>
          <a:prstGeom prst="rect">
            <a:avLst/>
          </a:prstGeom>
        </p:spPr>
        <p:txBody>
          <a:bodyPr wrap="square">
            <a:spAutoFit/>
          </a:bodyPr>
          <a:lstStyle/>
          <a:p>
            <a:r>
              <a:rPr lang="en-US" sz="2000" dirty="0">
                <a:solidFill>
                  <a:srgbClr val="000000"/>
                </a:solidFill>
              </a:rPr>
              <a:t>The transformer phase impedance matrix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7" name="Rectangle 6"/>
              <p:cNvSpPr/>
              <p:nvPr/>
            </p:nvSpPr>
            <p:spPr>
              <a:xfrm>
                <a:off x="762000" y="3675240"/>
                <a:ext cx="7620000" cy="97270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𝑍</m:t>
                              </m:r>
                              <m:r>
                                <a:rPr lang="en-US" sz="1800" b="0" i="1" smtClean="0">
                                  <a:latin typeface="Cambria Math" panose="02040503050406030204" pitchFamily="18" charset="0"/>
                                </a:rPr>
                                <m:t>𝑡</m:t>
                              </m:r>
                            </m:e>
                            <m:sub>
                              <m:r>
                                <a:rPr lang="en-US" sz="1800" i="1">
                                  <a:latin typeface="Cambria Math" panose="02040503050406030204" pitchFamily="18" charset="0"/>
                                </a:rPr>
                                <m:t>𝑎𝑏𝑐</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m>
                            <m:mPr>
                              <m:plcHide m:val="on"/>
                              <m:mcs>
                                <m:mc>
                                  <m:mcPr>
                                    <m:count m:val="3"/>
                                    <m:mcJc m:val="center"/>
                                  </m:mcPr>
                                </m:mc>
                              </m:mcs>
                              <m:ctrlPr>
                                <a:rPr lang="en-US" sz="1800" i="1">
                                  <a:latin typeface="Cambria Math" panose="02040503050406030204" pitchFamily="18" charset="0"/>
                                </a:rPr>
                              </m:ctrlPr>
                            </m:mPr>
                            <m:mr>
                              <m:e>
                                <m:r>
                                  <a:rPr lang="en-US" sz="1800" i="1">
                                    <a:latin typeface="Cambria Math" panose="02040503050406030204" pitchFamily="18" charset="0"/>
                                  </a:rPr>
                                  <m:t>0.</m:t>
                                </m:r>
                                <m:r>
                                  <a:rPr lang="en-US" sz="1800" b="0" i="1" smtClean="0">
                                    <a:latin typeface="Cambria Math" panose="02040503050406030204" pitchFamily="18" charset="0"/>
                                  </a:rPr>
                                  <m:t>0228</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0.1728</m:t>
                                </m:r>
                              </m:e>
                              <m:e>
                                <m:r>
                                  <a:rPr lang="en-US" sz="1800" b="0" i="1" smtClean="0">
                                    <a:latin typeface="Cambria Math" panose="02040503050406030204" pitchFamily="18" charset="0"/>
                                  </a:rPr>
                                  <m:t>0</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i="1">
                                    <a:latin typeface="Cambria Math" panose="02040503050406030204" pitchFamily="18" charset="0"/>
                                  </a:rPr>
                                  <m:t>0.0228+</m:t>
                                </m:r>
                                <m:r>
                                  <a:rPr lang="en-US" sz="1800" i="1">
                                    <a:latin typeface="Cambria Math" panose="02040503050406030204" pitchFamily="18" charset="0"/>
                                  </a:rPr>
                                  <m:t>𝑗</m:t>
                                </m:r>
                                <m:r>
                                  <a:rPr lang="en-US" sz="1800" i="1">
                                    <a:latin typeface="Cambria Math" panose="02040503050406030204" pitchFamily="18" charset="0"/>
                                  </a:rPr>
                                  <m:t>0.1728</m:t>
                                </m:r>
                              </m:e>
                              <m:e>
                                <m:r>
                                  <a:rPr lang="en-US" sz="1800" b="0" i="1" smtClean="0">
                                    <a:latin typeface="Cambria Math" panose="02040503050406030204" pitchFamily="18" charset="0"/>
                                  </a:rPr>
                                  <m:t>0</m:t>
                                </m:r>
                              </m:e>
                            </m:mr>
                            <m:mr>
                              <m:e>
                                <m:r>
                                  <a:rPr lang="en-US" sz="1800" b="0" i="1" smtClean="0">
                                    <a:latin typeface="Cambria Math" panose="02040503050406030204" pitchFamily="18" charset="0"/>
                                  </a:rPr>
                                  <m:t>0</m:t>
                                </m:r>
                              </m:e>
                              <m:e>
                                <m:r>
                                  <a:rPr lang="en-US" sz="1800" b="0" i="1" smtClean="0">
                                    <a:latin typeface="Cambria Math" panose="02040503050406030204" pitchFamily="18" charset="0"/>
                                  </a:rPr>
                                  <m:t>0</m:t>
                                </m:r>
                              </m:e>
                              <m:e>
                                <m:r>
                                  <a:rPr lang="en-US" sz="1800" i="1">
                                    <a:latin typeface="Cambria Math" panose="02040503050406030204" pitchFamily="18" charset="0"/>
                                  </a:rPr>
                                  <m:t>0.0228+</m:t>
                                </m:r>
                                <m:r>
                                  <a:rPr lang="en-US" sz="1800" i="1">
                                    <a:latin typeface="Cambria Math" panose="02040503050406030204" pitchFamily="18" charset="0"/>
                                  </a:rPr>
                                  <m:t>𝑗</m:t>
                                </m:r>
                                <m:r>
                                  <a:rPr lang="en-US" sz="1800" i="1">
                                    <a:latin typeface="Cambria Math" panose="02040503050406030204" pitchFamily="18" charset="0"/>
                                  </a:rPr>
                                  <m:t>0.1728</m:t>
                                </m:r>
                              </m:e>
                            </m:mr>
                          </m:m>
                        </m:e>
                      </m:d>
                    </m:oMath>
                  </m:oMathPara>
                </a14:m>
                <a:endParaRPr lang="en-US" sz="1800" dirty="0"/>
              </a:p>
            </p:txBody>
          </p:sp>
        </mc:Choice>
        <mc:Fallback xmlns="">
          <p:sp>
            <p:nvSpPr>
              <p:cNvPr id="7" name="Rectangle 6"/>
              <p:cNvSpPr>
                <a:spLocks noRot="1" noChangeAspect="1" noMove="1" noResize="1" noEditPoints="1" noAdjustHandles="1" noChangeArrowheads="1" noChangeShapeType="1" noTextEdit="1"/>
              </p:cNvSpPr>
              <p:nvPr/>
            </p:nvSpPr>
            <p:spPr>
              <a:xfrm>
                <a:off x="762000" y="3675240"/>
                <a:ext cx="7620000" cy="972702"/>
              </a:xfrm>
              <a:prstGeom prst="rect">
                <a:avLst/>
              </a:prstGeom>
              <a:blipFill>
                <a:blip r:embed="rId4"/>
                <a:stretch>
                  <a:fillRect/>
                </a:stretch>
              </a:blipFill>
            </p:spPr>
            <p:txBody>
              <a:bodyPr/>
              <a:lstStyle/>
              <a:p>
                <a:r>
                  <a:rPr lang="en-US">
                    <a:noFill/>
                  </a:rPr>
                  <a:t> </a:t>
                </a:r>
              </a:p>
            </p:txBody>
          </p:sp>
        </mc:Fallback>
      </mc:AlternateContent>
      <p:sp>
        <p:nvSpPr>
          <p:cNvPr id="10"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158449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60773" y="5606290"/>
            <a:ext cx="2133600" cy="365125"/>
          </a:xfrm>
        </p:spPr>
        <p:txBody>
          <a:bodyPr/>
          <a:lstStyle/>
          <a:p>
            <a:fld id="{5B7A2384-8C5D-49F6-8259-B9A64ECD4852}" type="slidenum">
              <a:rPr lang="en-US" sz="1100" smtClean="0"/>
              <a:t>23</a:t>
            </a:fld>
            <a:endParaRPr lang="en-US" sz="1100" dirty="0"/>
          </a:p>
        </p:txBody>
      </p:sp>
      <p:sp>
        <p:nvSpPr>
          <p:cNvPr id="9" name="Rectangle 8"/>
          <p:cNvSpPr/>
          <p:nvPr/>
        </p:nvSpPr>
        <p:spPr>
          <a:xfrm>
            <a:off x="152400" y="58226"/>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8" name="Rectangle 7"/>
          <p:cNvSpPr/>
          <p:nvPr/>
        </p:nvSpPr>
        <p:spPr>
          <a:xfrm>
            <a:off x="136200" y="518691"/>
            <a:ext cx="8991600" cy="369332"/>
          </a:xfrm>
          <a:prstGeom prst="rect">
            <a:avLst/>
          </a:prstGeom>
        </p:spPr>
        <p:txBody>
          <a:bodyPr wrap="square">
            <a:spAutoFit/>
          </a:bodyPr>
          <a:lstStyle/>
          <a:p>
            <a:r>
              <a:rPr lang="en-US" sz="1800" dirty="0">
                <a:solidFill>
                  <a:srgbClr val="000000"/>
                </a:solidFill>
              </a:rPr>
              <a:t>The “turns” ratio: </a:t>
            </a:r>
            <a:r>
              <a:rPr lang="en-US" sz="1800" i="1" dirty="0" err="1">
                <a:solidFill>
                  <a:srgbClr val="000000"/>
                </a:solidFill>
              </a:rPr>
              <a:t>n</a:t>
            </a:r>
            <a:r>
              <a:rPr lang="en-US" sz="1800" i="1" baseline="-25000" dirty="0" err="1">
                <a:solidFill>
                  <a:srgbClr val="000000"/>
                </a:solidFill>
              </a:rPr>
              <a:t>t</a:t>
            </a:r>
            <a:r>
              <a:rPr lang="en-US" sz="1800" dirty="0">
                <a:solidFill>
                  <a:srgbClr val="000000"/>
                </a:solidFill>
              </a:rPr>
              <a:t> = 12.47/2.4 = 5.1958.</a:t>
            </a:r>
          </a:p>
        </p:txBody>
      </p:sp>
      <mc:AlternateContent xmlns:mc="http://schemas.openxmlformats.org/markup-compatibility/2006" xmlns:a14="http://schemas.microsoft.com/office/drawing/2010/main">
        <mc:Choice Requires="a14">
          <p:sp>
            <p:nvSpPr>
              <p:cNvPr id="10" name="Rectangle 9"/>
              <p:cNvSpPr/>
              <p:nvPr/>
            </p:nvSpPr>
            <p:spPr>
              <a:xfrm>
                <a:off x="1219200" y="2534708"/>
                <a:ext cx="5701754" cy="7485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𝑑</m:t>
                              </m:r>
                            </m:e>
                            <m:sub>
                              <m:r>
                                <a:rPr lang="en-US" sz="1600" i="1">
                                  <a:latin typeface="Cambria Math" panose="02040503050406030204" pitchFamily="18" charset="0"/>
                                </a:rPr>
                                <m:t>𝑡</m:t>
                              </m:r>
                            </m:sub>
                          </m:sSub>
                        </m:e>
                      </m:d>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b="0" i="1" smtClean="0">
                              <a:latin typeface="Cambria Math" panose="02040503050406030204" pitchFamily="18" charset="0"/>
                            </a:rPr>
                            <m:t>1</m:t>
                          </m:r>
                        </m:num>
                        <m:den>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𝑡</m:t>
                              </m:r>
                            </m:sub>
                          </m:sSub>
                        </m:den>
                      </m:f>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rPr>
                          </m:ctrlPr>
                        </m:dPr>
                        <m:e>
                          <m:m>
                            <m:mPr>
                              <m:plcHide m:val="on"/>
                              <m:mcs>
                                <m:mc>
                                  <m:mcPr>
                                    <m:count m:val="3"/>
                                    <m:mcJc m:val="center"/>
                                  </m:mcPr>
                                </m:mc>
                              </m:mcs>
                              <m:ctrlPr>
                                <a:rPr lang="en-US" sz="1600" i="1">
                                  <a:latin typeface="Cambria Math" panose="02040503050406030204" pitchFamily="18" charset="0"/>
                                </a:rPr>
                              </m:ctrlPr>
                            </m:mPr>
                            <m:mr>
                              <m:e>
                                <m:r>
                                  <a:rPr lang="en-US" sz="1600" i="1">
                                    <a:latin typeface="Cambria Math" panose="02040503050406030204" pitchFamily="18" charset="0"/>
                                  </a:rPr>
                                  <m:t>1</m:t>
                                </m:r>
                              </m:e>
                              <m:e>
                                <m:r>
                                  <a:rPr lang="en-US" sz="1600" i="1">
                                    <a:latin typeface="Cambria Math" panose="02040503050406030204" pitchFamily="18" charset="0"/>
                                  </a:rPr>
                                  <m:t>−1</m:t>
                                </m:r>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1</m:t>
                                </m:r>
                              </m:e>
                              <m:e>
                                <m:r>
                                  <a:rPr lang="en-US" sz="1600" i="1">
                                    <a:latin typeface="Cambria Math" panose="02040503050406030204" pitchFamily="18" charset="0"/>
                                  </a:rPr>
                                  <m:t>−1</m:t>
                                </m:r>
                              </m:e>
                            </m:mr>
                            <m:mr>
                              <m:e>
                                <m:r>
                                  <a:rPr lang="en-US" sz="1600" i="1">
                                    <a:latin typeface="Cambria Math" panose="02040503050406030204" pitchFamily="18" charset="0"/>
                                  </a:rPr>
                                  <m:t>−1</m:t>
                                </m:r>
                              </m:e>
                              <m:e>
                                <m:r>
                                  <a:rPr lang="en-US" sz="1600" i="1">
                                    <a:latin typeface="Cambria Math" panose="02040503050406030204" pitchFamily="18" charset="0"/>
                                  </a:rPr>
                                  <m:t>0</m:t>
                                </m:r>
                              </m:e>
                              <m:e>
                                <m:r>
                                  <a:rPr lang="en-US" sz="1600" i="1">
                                    <a:latin typeface="Cambria Math" panose="02040503050406030204" pitchFamily="18" charset="0"/>
                                  </a:rPr>
                                  <m:t>1</m:t>
                                </m:r>
                              </m:e>
                            </m:mr>
                          </m:m>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plcHide m:val="on"/>
                              <m:mcs>
                                <m:mc>
                                  <m:mcPr>
                                    <m:count m:val="3"/>
                                    <m:mcJc m:val="center"/>
                                  </m:mcPr>
                                </m:mc>
                              </m:mcs>
                              <m:ctrlPr>
                                <a:rPr lang="en-US" sz="1600" i="1">
                                  <a:latin typeface="Cambria Math" panose="02040503050406030204" pitchFamily="18" charset="0"/>
                                </a:rPr>
                              </m:ctrlPr>
                            </m:mPr>
                            <m:mr>
                              <m:e>
                                <m:r>
                                  <a:rPr lang="en-US" sz="1600" i="1">
                                    <a:latin typeface="Cambria Math" panose="02040503050406030204" pitchFamily="18" charset="0"/>
                                  </a:rPr>
                                  <m:t>0.1925</m:t>
                                </m:r>
                              </m:e>
                              <m:e>
                                <m:r>
                                  <a:rPr lang="en-US" sz="1600" i="1">
                                    <a:latin typeface="Cambria Math" panose="02040503050406030204" pitchFamily="18" charset="0"/>
                                  </a:rPr>
                                  <m:t>−0.1925</m:t>
                                </m:r>
                              </m:e>
                              <m:e>
                                <m:r>
                                  <a:rPr lang="en-US" sz="1600" i="1">
                                    <a:latin typeface="Cambria Math" panose="02040503050406030204" pitchFamily="18" charset="0"/>
                                  </a:rPr>
                                  <m:t>0</m:t>
                                </m:r>
                              </m:e>
                            </m:mr>
                            <m:mr>
                              <m:e>
                                <m:r>
                                  <a:rPr lang="en-US" sz="1600" i="1">
                                    <a:latin typeface="Cambria Math" panose="02040503050406030204" pitchFamily="18" charset="0"/>
                                  </a:rPr>
                                  <m:t>0</m:t>
                                </m:r>
                              </m:e>
                              <m:e>
                                <m:r>
                                  <a:rPr lang="en-US" sz="1600" i="1">
                                    <a:latin typeface="Cambria Math" panose="02040503050406030204" pitchFamily="18" charset="0"/>
                                  </a:rPr>
                                  <m:t>0.1925</m:t>
                                </m:r>
                              </m:e>
                              <m:e>
                                <m:r>
                                  <a:rPr lang="en-US" sz="1600" i="1">
                                    <a:latin typeface="Cambria Math" panose="02040503050406030204" pitchFamily="18" charset="0"/>
                                  </a:rPr>
                                  <m:t>−0.1925</m:t>
                                </m:r>
                              </m:e>
                            </m:mr>
                            <m:mr>
                              <m:e>
                                <m:r>
                                  <a:rPr lang="en-US" sz="1600" i="1">
                                    <a:latin typeface="Cambria Math" panose="02040503050406030204" pitchFamily="18" charset="0"/>
                                  </a:rPr>
                                  <m:t>−0.1925</m:t>
                                </m:r>
                              </m:e>
                              <m:e>
                                <m:r>
                                  <a:rPr lang="en-US" sz="1600" i="1">
                                    <a:latin typeface="Cambria Math" panose="02040503050406030204" pitchFamily="18" charset="0"/>
                                  </a:rPr>
                                  <m:t>0</m:t>
                                </m:r>
                              </m:e>
                              <m:e>
                                <m:r>
                                  <a:rPr lang="en-US" sz="1600" i="1">
                                    <a:latin typeface="Cambria Math" panose="02040503050406030204" pitchFamily="18" charset="0"/>
                                  </a:rPr>
                                  <m:t>0.1925</m:t>
                                </m:r>
                              </m:e>
                            </m:mr>
                          </m:m>
                        </m:e>
                      </m:d>
                    </m:oMath>
                  </m:oMathPara>
                </a14:m>
                <a:endParaRPr 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1219200" y="2534708"/>
                <a:ext cx="5701754" cy="74853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85926" y="885054"/>
                <a:ext cx="5712974" cy="7485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𝐴</m:t>
                              </m:r>
                            </m:e>
                            <m:sub>
                              <m:r>
                                <a:rPr lang="en-US" sz="1600" i="1">
                                  <a:latin typeface="Cambria Math" panose="02040503050406030204" pitchFamily="18" charset="0"/>
                                </a:rPr>
                                <m:t>𝑡</m:t>
                              </m:r>
                            </m:sub>
                          </m:sSub>
                        </m:e>
                      </m:d>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b="0" i="1" smtClean="0">
                              <a:latin typeface="Cambria Math" panose="02040503050406030204" pitchFamily="18" charset="0"/>
                            </a:rPr>
                            <m:t>1</m:t>
                          </m:r>
                        </m:num>
                        <m:den>
                          <m:sSub>
                            <m:sSubPr>
                              <m:ctrlPr>
                                <a:rPr lang="en-US" sz="1600" i="1">
                                  <a:latin typeface="Cambria Math" panose="02040503050406030204" pitchFamily="18" charset="0"/>
                                </a:rPr>
                              </m:ctrlPr>
                            </m:sSubPr>
                            <m:e>
                              <m:r>
                                <a:rPr lang="en-US" sz="1600" i="1">
                                  <a:latin typeface="Cambria Math" panose="02040503050406030204" pitchFamily="18" charset="0"/>
                                </a:rPr>
                                <m:t>𝑛</m:t>
                              </m:r>
                            </m:e>
                            <m:sub>
                              <m:r>
                                <a:rPr lang="en-US" sz="1600" i="1">
                                  <a:latin typeface="Cambria Math" panose="02040503050406030204" pitchFamily="18" charset="0"/>
                                </a:rPr>
                                <m:t>𝑡</m:t>
                              </m:r>
                            </m:sub>
                          </m:sSub>
                        </m:den>
                      </m:f>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rPr>
                          </m:ctrlPr>
                        </m:dPr>
                        <m:e>
                          <m:m>
                            <m:mPr>
                              <m:plcHide m:val="on"/>
                              <m:mcs>
                                <m:mc>
                                  <m:mcPr>
                                    <m:count m:val="3"/>
                                    <m:mcJc m:val="center"/>
                                  </m:mcPr>
                                </m:mc>
                              </m:mcs>
                              <m:ctrlPr>
                                <a:rPr lang="en-US" sz="1600" i="1">
                                  <a:latin typeface="Cambria Math" panose="02040503050406030204" pitchFamily="18" charset="0"/>
                                </a:rPr>
                              </m:ctrlPr>
                            </m:mPr>
                            <m:mr>
                              <m:e>
                                <m:r>
                                  <a:rPr lang="en-US" sz="1600" b="0" i="1" smtClean="0">
                                    <a:latin typeface="Cambria Math" panose="02040503050406030204" pitchFamily="18" charset="0"/>
                                  </a:rPr>
                                  <m:t>1</m:t>
                                </m:r>
                              </m:e>
                              <m:e>
                                <m:r>
                                  <a:rPr lang="en-US" sz="1600" b="0" i="1" smtClean="0">
                                    <a:latin typeface="Cambria Math" panose="02040503050406030204" pitchFamily="18" charset="0"/>
                                  </a:rPr>
                                  <m:t>0</m:t>
                                </m:r>
                              </m:e>
                              <m:e>
                                <m:r>
                                  <a:rPr lang="en-US" sz="1600" b="0" i="1" smtClean="0">
                                    <a:latin typeface="Cambria Math" panose="02040503050406030204" pitchFamily="18" charset="0"/>
                                  </a:rPr>
                                  <m:t>−1</m:t>
                                </m:r>
                              </m:e>
                            </m:mr>
                            <m:mr>
                              <m:e>
                                <m:r>
                                  <a:rPr lang="en-US" sz="1600" b="0" i="1" smtClean="0">
                                    <a:latin typeface="Cambria Math" panose="02040503050406030204" pitchFamily="18" charset="0"/>
                                  </a:rPr>
                                  <m:t>−1</m:t>
                                </m:r>
                              </m:e>
                              <m:e>
                                <m:r>
                                  <a:rPr lang="en-US" sz="1600" b="0" i="1" smtClean="0">
                                    <a:latin typeface="Cambria Math" panose="02040503050406030204" pitchFamily="18" charset="0"/>
                                  </a:rPr>
                                  <m:t>1</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−1</m:t>
                                </m:r>
                              </m:e>
                              <m:e>
                                <m:r>
                                  <a:rPr lang="en-US" sz="1600" b="0" i="1" smtClean="0">
                                    <a:latin typeface="Cambria Math" panose="02040503050406030204" pitchFamily="18" charset="0"/>
                                  </a:rPr>
                                  <m:t>1</m:t>
                                </m:r>
                              </m:e>
                            </m:mr>
                          </m:m>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m>
                            <m:mPr>
                              <m:plcHide m:val="on"/>
                              <m:mcs>
                                <m:mc>
                                  <m:mcPr>
                                    <m:count m:val="3"/>
                                    <m:mcJc m:val="center"/>
                                  </m:mcPr>
                                </m:mc>
                              </m:mcs>
                              <m:ctrlPr>
                                <a:rPr lang="en-US" sz="1600" i="1">
                                  <a:latin typeface="Cambria Math" panose="02040503050406030204" pitchFamily="18" charset="0"/>
                                </a:rPr>
                              </m:ctrlPr>
                            </m:mPr>
                            <m:mr>
                              <m:e>
                                <m:r>
                                  <a:rPr lang="en-US" sz="1600" b="0" i="1" smtClean="0">
                                    <a:latin typeface="Cambria Math" panose="02040503050406030204" pitchFamily="18" charset="0"/>
                                  </a:rPr>
                                  <m:t>0.1925</m:t>
                                </m:r>
                              </m:e>
                              <m:e>
                                <m:r>
                                  <a:rPr lang="en-US" sz="1600" b="0" i="1" smtClean="0">
                                    <a:latin typeface="Cambria Math" panose="02040503050406030204" pitchFamily="18" charset="0"/>
                                  </a:rPr>
                                  <m:t>0</m:t>
                                </m:r>
                              </m:e>
                              <m:e>
                                <m:r>
                                  <a:rPr lang="en-US" sz="1600" b="0" i="1" smtClean="0">
                                    <a:latin typeface="Cambria Math" panose="02040503050406030204" pitchFamily="18" charset="0"/>
                                  </a:rPr>
                                  <m:t>−0.1925</m:t>
                                </m:r>
                              </m:e>
                            </m:mr>
                            <m:mr>
                              <m:e>
                                <m:r>
                                  <a:rPr lang="en-US" sz="1600" b="0" i="1" smtClean="0">
                                    <a:latin typeface="Cambria Math" panose="02040503050406030204" pitchFamily="18" charset="0"/>
                                  </a:rPr>
                                  <m:t>−0.1925</m:t>
                                </m:r>
                              </m:e>
                              <m:e>
                                <m:r>
                                  <a:rPr lang="en-US" sz="1600" i="1" smtClean="0">
                                    <a:latin typeface="Cambria Math" panose="02040503050406030204" pitchFamily="18" charset="0"/>
                                  </a:rPr>
                                  <m:t>0</m:t>
                                </m:r>
                                <m:r>
                                  <a:rPr lang="en-US" sz="1600" b="0" i="1" smtClean="0">
                                    <a:latin typeface="Cambria Math" panose="02040503050406030204" pitchFamily="18" charset="0"/>
                                  </a:rPr>
                                  <m:t>.1925</m:t>
                                </m:r>
                              </m:e>
                              <m:e>
                                <m:r>
                                  <a:rPr lang="en-US" sz="1600" b="0" i="1" smtClean="0">
                                    <a:latin typeface="Cambria Math" panose="02040503050406030204" pitchFamily="18" charset="0"/>
                                  </a:rPr>
                                  <m:t>0</m:t>
                                </m:r>
                              </m:e>
                            </m:mr>
                            <m:mr>
                              <m:e>
                                <m:r>
                                  <a:rPr lang="en-US" sz="1600" b="0" i="1" smtClean="0">
                                    <a:latin typeface="Cambria Math" panose="02040503050406030204" pitchFamily="18" charset="0"/>
                                  </a:rPr>
                                  <m:t>0</m:t>
                                </m:r>
                              </m:e>
                              <m:e>
                                <m:r>
                                  <a:rPr lang="en-US" sz="1600" b="0" i="1" smtClean="0">
                                    <a:latin typeface="Cambria Math" panose="02040503050406030204" pitchFamily="18" charset="0"/>
                                  </a:rPr>
                                  <m:t>−0.1925</m:t>
                                </m:r>
                              </m:e>
                              <m:e>
                                <m:r>
                                  <a:rPr lang="en-US" sz="1600" i="1" smtClean="0">
                                    <a:latin typeface="Cambria Math" panose="02040503050406030204" pitchFamily="18" charset="0"/>
                                  </a:rPr>
                                  <m:t>0</m:t>
                                </m:r>
                                <m:r>
                                  <a:rPr lang="en-US" sz="1600" b="0" i="1" smtClean="0">
                                    <a:latin typeface="Cambria Math" panose="02040503050406030204" pitchFamily="18" charset="0"/>
                                  </a:rPr>
                                  <m:t>.1925</m:t>
                                </m:r>
                              </m:e>
                            </m:mr>
                          </m:m>
                        </m:e>
                      </m:d>
                    </m:oMath>
                  </m:oMathPara>
                </a14:m>
                <a:endParaRPr 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1285926" y="885054"/>
                <a:ext cx="5712974" cy="74853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81000" y="1808182"/>
                <a:ext cx="9525000" cy="7637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𝐵</m:t>
                              </m:r>
                            </m:e>
                            <m:sub>
                              <m:r>
                                <a:rPr lang="en-US" sz="1600" i="1">
                                  <a:latin typeface="Cambria Math" panose="02040503050406030204" pitchFamily="18" charset="0"/>
                                </a:rPr>
                                <m:t>𝑡</m:t>
                              </m:r>
                            </m:sub>
                          </m:sSub>
                        </m:e>
                      </m:d>
                      <m:r>
                        <a:rPr lang="en-US" sz="1600" i="1">
                          <a:latin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𝑍𝑡</m:t>
                              </m:r>
                            </m:e>
                            <m:sub>
                              <m:r>
                                <a:rPr lang="en-US" sz="1400" b="0" i="1" smtClean="0">
                                  <a:latin typeface="Cambria Math" panose="02040503050406030204" pitchFamily="18" charset="0"/>
                                </a:rPr>
                                <m:t>𝑎𝑏𝑐</m:t>
                              </m:r>
                            </m:sub>
                          </m:sSub>
                        </m:e>
                      </m:d>
                      <m:r>
                        <a:rPr lang="en-US" sz="1600" i="1">
                          <a:latin typeface="Cambria Math" panose="02040503050406030204" pitchFamily="18" charset="0"/>
                        </a:rPr>
                        <m:t>=</m:t>
                      </m:r>
                      <m:d>
                        <m:dPr>
                          <m:begChr m:val="["/>
                          <m:endChr m:val="]"/>
                          <m:ctrlPr>
                            <a:rPr lang="en-US" sz="1400" i="1">
                              <a:latin typeface="Cambria Math" panose="02040503050406030204" pitchFamily="18" charset="0"/>
                            </a:rPr>
                          </m:ctrlPr>
                        </m:dPr>
                        <m:e>
                          <m:m>
                            <m:mPr>
                              <m:plcHide m:val="on"/>
                              <m:mcs>
                                <m:mc>
                                  <m:mcPr>
                                    <m:count m:val="3"/>
                                    <m:mcJc m:val="center"/>
                                  </m:mcPr>
                                </m:mc>
                              </m:mcs>
                              <m:ctrlPr>
                                <a:rPr lang="en-US" sz="1400" i="1">
                                  <a:latin typeface="Cambria Math" panose="02040503050406030204" pitchFamily="18" charset="0"/>
                                </a:rPr>
                              </m:ctrlPr>
                            </m:mPr>
                            <m:mr>
                              <m:e>
                                <m:r>
                                  <a:rPr lang="en-US" sz="1400" i="1">
                                    <a:latin typeface="Cambria Math" panose="02040503050406030204" pitchFamily="18" charset="0"/>
                                  </a:rPr>
                                  <m:t>0.0228+</m:t>
                                </m:r>
                                <m:r>
                                  <a:rPr lang="en-US" sz="1400" i="1">
                                    <a:latin typeface="Cambria Math" panose="02040503050406030204" pitchFamily="18" charset="0"/>
                                  </a:rPr>
                                  <m:t>𝑗</m:t>
                                </m:r>
                                <m:r>
                                  <a:rPr lang="en-US" sz="1400" i="1">
                                    <a:latin typeface="Cambria Math" panose="02040503050406030204" pitchFamily="18" charset="0"/>
                                  </a:rPr>
                                  <m:t>0.1728</m:t>
                                </m:r>
                              </m:e>
                              <m:e>
                                <m:r>
                                  <a:rPr lang="en-US" sz="1400" i="1">
                                    <a:latin typeface="Cambria Math" panose="02040503050406030204" pitchFamily="18" charset="0"/>
                                  </a:rPr>
                                  <m:t>0</m:t>
                                </m:r>
                              </m:e>
                              <m:e>
                                <m:r>
                                  <a:rPr lang="en-US" sz="1400" i="1">
                                    <a:latin typeface="Cambria Math" panose="02040503050406030204" pitchFamily="18" charset="0"/>
                                  </a:rPr>
                                  <m:t>0</m:t>
                                </m:r>
                              </m:e>
                            </m:mr>
                            <m:mr>
                              <m:e>
                                <m:r>
                                  <a:rPr lang="en-US" sz="1400" i="1">
                                    <a:latin typeface="Cambria Math" panose="02040503050406030204" pitchFamily="18" charset="0"/>
                                  </a:rPr>
                                  <m:t>0</m:t>
                                </m:r>
                              </m:e>
                              <m:e>
                                <m:r>
                                  <a:rPr lang="en-US" sz="1400" i="1">
                                    <a:latin typeface="Cambria Math" panose="02040503050406030204" pitchFamily="18" charset="0"/>
                                  </a:rPr>
                                  <m:t>0.0228+</m:t>
                                </m:r>
                                <m:r>
                                  <a:rPr lang="en-US" sz="1400" i="1">
                                    <a:latin typeface="Cambria Math" panose="02040503050406030204" pitchFamily="18" charset="0"/>
                                  </a:rPr>
                                  <m:t>𝑗</m:t>
                                </m:r>
                                <m:r>
                                  <a:rPr lang="en-US" sz="1400" i="1">
                                    <a:latin typeface="Cambria Math" panose="02040503050406030204" pitchFamily="18" charset="0"/>
                                  </a:rPr>
                                  <m:t>0.1728</m:t>
                                </m:r>
                              </m:e>
                              <m:e>
                                <m:r>
                                  <a:rPr lang="en-US" sz="1400" i="1">
                                    <a:latin typeface="Cambria Math" panose="02040503050406030204" pitchFamily="18" charset="0"/>
                                  </a:rPr>
                                  <m:t>0</m:t>
                                </m:r>
                              </m:e>
                            </m:mr>
                            <m:mr>
                              <m:e>
                                <m:r>
                                  <a:rPr lang="en-US" sz="1400" i="1">
                                    <a:latin typeface="Cambria Math" panose="02040503050406030204" pitchFamily="18" charset="0"/>
                                  </a:rPr>
                                  <m:t>0</m:t>
                                </m:r>
                              </m:e>
                              <m:e>
                                <m:r>
                                  <a:rPr lang="en-US" sz="1400" i="1">
                                    <a:latin typeface="Cambria Math" panose="02040503050406030204" pitchFamily="18" charset="0"/>
                                  </a:rPr>
                                  <m:t>0</m:t>
                                </m:r>
                              </m:e>
                              <m:e>
                                <m:r>
                                  <a:rPr lang="en-US" sz="1400" i="1">
                                    <a:latin typeface="Cambria Math" panose="02040503050406030204" pitchFamily="18" charset="0"/>
                                  </a:rPr>
                                  <m:t>0.0228+</m:t>
                                </m:r>
                                <m:r>
                                  <a:rPr lang="en-US" sz="1400" i="1">
                                    <a:latin typeface="Cambria Math" panose="02040503050406030204" pitchFamily="18" charset="0"/>
                                  </a:rPr>
                                  <m:t>𝑗</m:t>
                                </m:r>
                                <m:r>
                                  <a:rPr lang="en-US" sz="1400" i="1">
                                    <a:latin typeface="Cambria Math" panose="02040503050406030204" pitchFamily="18" charset="0"/>
                                  </a:rPr>
                                  <m:t>0.1728</m:t>
                                </m:r>
                              </m:e>
                            </m:mr>
                          </m:m>
                        </m:e>
                      </m:d>
                    </m:oMath>
                  </m:oMathPara>
                </a14:m>
                <a:endParaRPr 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381000" y="1808182"/>
                <a:ext cx="9525000" cy="763799"/>
              </a:xfrm>
              <a:prstGeom prst="rect">
                <a:avLst/>
              </a:prstGeom>
              <a:blipFill>
                <a:blip r:embed="rId4"/>
                <a:stretch>
                  <a:fillRect/>
                </a:stretch>
              </a:blipFill>
            </p:spPr>
            <p:txBody>
              <a:bodyPr/>
              <a:lstStyle/>
              <a:p>
                <a:r>
                  <a:rPr lang="en-US">
                    <a:noFill/>
                  </a:rPr>
                  <a:t> </a:t>
                </a:r>
              </a:p>
            </p:txBody>
          </p:sp>
        </mc:Fallback>
      </mc:AlternateContent>
      <p:sp>
        <p:nvSpPr>
          <p:cNvPr id="13" name="Rectangle 12"/>
          <p:cNvSpPr/>
          <p:nvPr/>
        </p:nvSpPr>
        <p:spPr>
          <a:xfrm>
            <a:off x="136200" y="3413750"/>
            <a:ext cx="8991600" cy="369332"/>
          </a:xfrm>
          <a:prstGeom prst="rect">
            <a:avLst/>
          </a:prstGeom>
        </p:spPr>
        <p:txBody>
          <a:bodyPr wrap="square">
            <a:spAutoFit/>
          </a:bodyPr>
          <a:lstStyle/>
          <a:p>
            <a:r>
              <a:rPr lang="en-US" sz="1800" dirty="0">
                <a:solidFill>
                  <a:srgbClr val="000000"/>
                </a:solidFill>
              </a:rPr>
              <a:t>Define the node 4 loads:</a:t>
            </a:r>
            <a:endParaRPr lang="en-US" sz="1800" dirty="0">
              <a:solidFill>
                <a:srgbClr val="000000"/>
              </a:solidFill>
              <a:effectLst/>
            </a:endParaRPr>
          </a:p>
        </p:txBody>
      </p:sp>
      <mc:AlternateContent xmlns:mc="http://schemas.openxmlformats.org/markup-compatibility/2006" xmlns:a14="http://schemas.microsoft.com/office/drawing/2010/main">
        <mc:Choice Requires="a14">
          <p:sp>
            <p:nvSpPr>
              <p:cNvPr id="14" name="Rectangle 13"/>
              <p:cNvSpPr/>
              <p:nvPr/>
            </p:nvSpPr>
            <p:spPr>
              <a:xfrm>
                <a:off x="1705393" y="3689098"/>
                <a:ext cx="4540089" cy="8749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r>
                            <a:rPr lang="en-US" sz="1600" b="0" i="1" smtClean="0">
                              <a:latin typeface="Cambria Math" panose="02040503050406030204" pitchFamily="18" charset="0"/>
                            </a:rPr>
                            <m:t>𝑆</m:t>
                          </m:r>
                          <m:r>
                            <a:rPr lang="en-US" sz="1600" b="0" i="1" smtClean="0">
                              <a:latin typeface="Cambria Math" panose="02040503050406030204" pitchFamily="18" charset="0"/>
                            </a:rPr>
                            <m:t>4</m:t>
                          </m:r>
                        </m:e>
                      </m:d>
                      <m:r>
                        <a:rPr lang="en-US" sz="1600" i="1">
                          <a:latin typeface="Cambria Math" panose="02040503050406030204" pitchFamily="18" charset="0"/>
                        </a:rPr>
                        <m:t>=</m:t>
                      </m:r>
                      <m:d>
                        <m:dPr>
                          <m:begChr m:val="["/>
                          <m:endChr m:val="]"/>
                          <m:ctrlPr>
                            <a:rPr lang="en-US" sz="1600" i="1">
                              <a:latin typeface="Cambria Math" panose="02040503050406030204" pitchFamily="18" charset="0"/>
                            </a:rPr>
                          </m:ctrlPr>
                        </m:dPr>
                        <m:e>
                          <m:eqArr>
                            <m:eqArrPr>
                              <m:ctrlPr>
                                <a:rPr lang="en-US" sz="1600" i="1">
                                  <a:latin typeface="Cambria Math" panose="02040503050406030204" pitchFamily="18" charset="0"/>
                                </a:rPr>
                              </m:ctrlPr>
                            </m:eqArrPr>
                            <m:e>
                              <m:r>
                                <a:rPr lang="en-US" sz="1600" b="0" i="1" smtClean="0">
                                  <a:latin typeface="Cambria Math" panose="02040503050406030204" pitchFamily="18" charset="0"/>
                                </a:rPr>
                                <m:t>75</m:t>
                              </m:r>
                              <m:r>
                                <a:rPr lang="en-US" sz="1600" i="1">
                                  <a:latin typeface="Cambria Math" panose="02040503050406030204" pitchFamily="18" charset="0"/>
                                </a:rPr>
                                <m:t>0</m:t>
                              </m:r>
                              <m:r>
                                <a:rPr lang="en-US" sz="1600" i="1">
                                  <a:latin typeface="Cambria Math" panose="02040503050406030204" pitchFamily="18" charset="0"/>
                                  <a:ea typeface="Cambria Math" panose="02040503050406030204" pitchFamily="18" charset="0"/>
                                </a:rPr>
                                <m:t>∠</m:t>
                              </m:r>
                              <m:r>
                                <m:rPr>
                                  <m:sty m:val="p"/>
                                </m:rPr>
                                <a:rPr lang="en-US" sz="1600" b="0" i="0" smtClean="0">
                                  <a:latin typeface="Cambria Math" panose="02040503050406030204" pitchFamily="18" charset="0"/>
                                  <a:ea typeface="Cambria Math" panose="02040503050406030204" pitchFamily="18" charset="0"/>
                                </a:rPr>
                                <m:t>acos</m:t>
                              </m:r>
                              <m:r>
                                <a:rPr lang="en-US" sz="1600" b="0" i="1" smtClean="0">
                                  <a:latin typeface="Cambria Math" panose="02040503050406030204" pitchFamily="18" charset="0"/>
                                  <a:ea typeface="Cambria Math" panose="02040503050406030204" pitchFamily="18" charset="0"/>
                                </a:rPr>
                                <m:t>⁡(0.85)</m:t>
                              </m:r>
                            </m:e>
                            <m:e>
                              <m:r>
                                <a:rPr lang="en-US" sz="1600" b="0" i="1" smtClean="0">
                                  <a:latin typeface="Cambria Math" panose="02040503050406030204" pitchFamily="18" charset="0"/>
                                </a:rPr>
                                <m:t>100</m:t>
                              </m:r>
                              <m:r>
                                <a:rPr lang="en-US" sz="1600" i="1">
                                  <a:latin typeface="Cambria Math" panose="02040503050406030204" pitchFamily="18" charset="0"/>
                                </a:rPr>
                                <m:t>0</m:t>
                              </m:r>
                              <m:r>
                                <a:rPr lang="en-US" sz="1600" i="1">
                                  <a:latin typeface="Cambria Math" panose="02040503050406030204" pitchFamily="18" charset="0"/>
                                  <a:ea typeface="Cambria Math" panose="02040503050406030204" pitchFamily="18" charset="0"/>
                                </a:rPr>
                                <m:t>∠</m:t>
                              </m:r>
                              <m:r>
                                <m:rPr>
                                  <m:sty m:val="p"/>
                                </m:rPr>
                                <a:rPr lang="en-US" sz="1600">
                                  <a:latin typeface="Cambria Math" panose="02040503050406030204" pitchFamily="18" charset="0"/>
                                  <a:ea typeface="Cambria Math" panose="02040503050406030204" pitchFamily="18" charset="0"/>
                                </a:rPr>
                                <m:t>acos</m:t>
                              </m:r>
                              <m:r>
                                <a:rPr lang="en-US" sz="1600" i="1">
                                  <a:latin typeface="Cambria Math" panose="02040503050406030204" pitchFamily="18" charset="0"/>
                                  <a:ea typeface="Cambria Math" panose="02040503050406030204" pitchFamily="18" charset="0"/>
                                </a:rPr>
                                <m:t>⁡(0.</m:t>
                              </m:r>
                              <m:r>
                                <a:rPr lang="en-US" sz="1600" b="0" i="1" smtClean="0">
                                  <a:latin typeface="Cambria Math" panose="02040503050406030204" pitchFamily="18" charset="0"/>
                                  <a:ea typeface="Cambria Math" panose="02040503050406030204" pitchFamily="18" charset="0"/>
                                </a:rPr>
                                <m:t>90</m:t>
                              </m:r>
                              <m:r>
                                <a:rPr lang="en-US" sz="1600" i="1">
                                  <a:latin typeface="Cambria Math" panose="02040503050406030204" pitchFamily="18" charset="0"/>
                                  <a:ea typeface="Cambria Math" panose="02040503050406030204" pitchFamily="18" charset="0"/>
                                </a:rPr>
                                <m:t>)</m:t>
                              </m:r>
                            </m:e>
                            <m:e>
                              <m:r>
                                <a:rPr lang="en-US" sz="1600" b="0" i="1" smtClean="0">
                                  <a:latin typeface="Cambria Math" panose="02040503050406030204" pitchFamily="18" charset="0"/>
                                  <a:ea typeface="Cambria Math" panose="02040503050406030204" pitchFamily="18" charset="0"/>
                                </a:rPr>
                                <m:t>125</m:t>
                              </m:r>
                              <m:r>
                                <a:rPr lang="en-US" sz="1600" i="1">
                                  <a:latin typeface="Cambria Math" panose="02040503050406030204" pitchFamily="18" charset="0"/>
                                  <a:ea typeface="Cambria Math" panose="02040503050406030204" pitchFamily="18" charset="0"/>
                                </a:rPr>
                                <m:t>0∠</m:t>
                              </m:r>
                              <m:r>
                                <m:rPr>
                                  <m:sty m:val="p"/>
                                </m:rPr>
                                <a:rPr lang="en-US" sz="1600">
                                  <a:latin typeface="Cambria Math" panose="02040503050406030204" pitchFamily="18" charset="0"/>
                                  <a:ea typeface="Cambria Math" panose="02040503050406030204" pitchFamily="18" charset="0"/>
                                </a:rPr>
                                <m:t>acos</m:t>
                              </m:r>
                              <m:r>
                                <a:rPr lang="en-US" sz="1600" i="1">
                                  <a:latin typeface="Cambria Math" panose="02040503050406030204" pitchFamily="18" charset="0"/>
                                  <a:ea typeface="Cambria Math" panose="02040503050406030204" pitchFamily="18" charset="0"/>
                                </a:rPr>
                                <m:t>⁡(0.</m:t>
                              </m:r>
                              <m:r>
                                <a:rPr lang="en-US" sz="1600" b="0" i="1" smtClean="0">
                                  <a:latin typeface="Cambria Math" panose="02040503050406030204" pitchFamily="18" charset="0"/>
                                  <a:ea typeface="Cambria Math" panose="02040503050406030204" pitchFamily="18" charset="0"/>
                                </a:rPr>
                                <m:t>9</m:t>
                              </m:r>
                              <m:r>
                                <a:rPr lang="en-US" sz="1600" i="1">
                                  <a:latin typeface="Cambria Math" panose="02040503050406030204" pitchFamily="18" charset="0"/>
                                  <a:ea typeface="Cambria Math" panose="02040503050406030204" pitchFamily="18" charset="0"/>
                                </a:rPr>
                                <m:t>5)</m:t>
                              </m:r>
                            </m:e>
                          </m:eqArr>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eqArr>
                            <m:eqArrPr>
                              <m:ctrlPr>
                                <a:rPr lang="en-US" sz="1600" i="1">
                                  <a:latin typeface="Cambria Math" panose="02040503050406030204" pitchFamily="18" charset="0"/>
                                </a:rPr>
                              </m:ctrlPr>
                            </m:eqArrPr>
                            <m:e>
                              <m:r>
                                <a:rPr lang="en-US" sz="1600" b="0" i="1" smtClean="0">
                                  <a:latin typeface="Cambria Math" panose="02040503050406030204" pitchFamily="18" charset="0"/>
                                </a:rPr>
                                <m:t>750</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31.79</m:t>
                              </m:r>
                            </m:e>
                            <m:e>
                              <m:r>
                                <a:rPr lang="en-US" sz="1600" b="0" i="1" smtClean="0">
                                  <a:latin typeface="Cambria Math" panose="02040503050406030204" pitchFamily="18" charset="0"/>
                                </a:rPr>
                                <m:t>1000</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25.84</m:t>
                              </m:r>
                            </m:e>
                            <m:e>
                              <m:r>
                                <a:rPr lang="en-US" sz="1600" b="0" i="1" smtClean="0">
                                  <a:latin typeface="Cambria Math" panose="02040503050406030204" pitchFamily="18" charset="0"/>
                                  <a:ea typeface="Cambria Math" panose="02040503050406030204" pitchFamily="18" charset="0"/>
                                </a:rPr>
                                <m:t>1250</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18.19</m:t>
                              </m:r>
                            </m:e>
                          </m:eqArr>
                        </m:e>
                      </m:d>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𝑘𝑉𝐴</m:t>
                      </m:r>
                    </m:oMath>
                  </m:oMathPara>
                </a14:m>
                <a:endParaRPr lang="en-US" sz="1600" dirty="0"/>
              </a:p>
            </p:txBody>
          </p:sp>
        </mc:Choice>
        <mc:Fallback xmlns="">
          <p:sp>
            <p:nvSpPr>
              <p:cNvPr id="14" name="Rectangle 13"/>
              <p:cNvSpPr>
                <a:spLocks noRot="1" noChangeAspect="1" noMove="1" noResize="1" noEditPoints="1" noAdjustHandles="1" noChangeArrowheads="1" noChangeShapeType="1" noTextEdit="1"/>
              </p:cNvSpPr>
              <p:nvPr/>
            </p:nvSpPr>
            <p:spPr>
              <a:xfrm>
                <a:off x="1705393" y="3689098"/>
                <a:ext cx="4540089" cy="8749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968149" y="5018566"/>
                <a:ext cx="2673168" cy="769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𝐸𝐿𝐿</m:t>
                              </m:r>
                            </m:e>
                            <m:sub>
                              <m:r>
                                <a:rPr lang="en-US" sz="1600" b="0" i="1" smtClean="0">
                                  <a:latin typeface="Cambria Math" panose="02040503050406030204" pitchFamily="18" charset="0"/>
                                </a:rPr>
                                <m:t>𝑠</m:t>
                              </m:r>
                            </m:sub>
                          </m:sSub>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eqArr>
                            <m:eqArrPr>
                              <m:ctrlPr>
                                <a:rPr lang="en-US" sz="1600" i="1">
                                  <a:latin typeface="Cambria Math" panose="02040503050406030204" pitchFamily="18" charset="0"/>
                                </a:rPr>
                              </m:ctrlPr>
                            </m:eqArrPr>
                            <m:e>
                              <m:r>
                                <a:rPr lang="en-US" sz="1600" b="0" i="1" smtClean="0">
                                  <a:latin typeface="Cambria Math" panose="02040503050406030204" pitchFamily="18" charset="0"/>
                                </a:rPr>
                                <m:t>12,470</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30</m:t>
                              </m:r>
                            </m:e>
                            <m:e>
                              <m:r>
                                <a:rPr lang="en-US" sz="1600" b="0" i="1" smtClean="0">
                                  <a:latin typeface="Cambria Math" panose="02040503050406030204" pitchFamily="18" charset="0"/>
                                </a:rPr>
                                <m:t>12,470</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−90</m:t>
                              </m:r>
                            </m:e>
                            <m:e>
                              <m:r>
                                <a:rPr lang="en-US" sz="1600" b="0" i="1" smtClean="0">
                                  <a:latin typeface="Cambria Math" panose="02040503050406030204" pitchFamily="18" charset="0"/>
                                  <a:ea typeface="Cambria Math" panose="02040503050406030204" pitchFamily="18" charset="0"/>
                                </a:rPr>
                                <m:t>12,470</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150</m:t>
                              </m:r>
                            </m:e>
                          </m:eqArr>
                        </m:e>
                      </m:d>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𝑉</m:t>
                      </m:r>
                    </m:oMath>
                  </m:oMathPara>
                </a14:m>
                <a:endParaRPr lang="en-US" sz="1600" dirty="0"/>
              </a:p>
            </p:txBody>
          </p:sp>
        </mc:Choice>
        <mc:Fallback xmlns="">
          <p:sp>
            <p:nvSpPr>
              <p:cNvPr id="15" name="Rectangle 14"/>
              <p:cNvSpPr>
                <a:spLocks noRot="1" noChangeAspect="1" noMove="1" noResize="1" noEditPoints="1" noAdjustHandles="1" noChangeArrowheads="1" noChangeShapeType="1" noTextEdit="1"/>
              </p:cNvSpPr>
              <p:nvPr/>
            </p:nvSpPr>
            <p:spPr>
              <a:xfrm>
                <a:off x="968149" y="5018566"/>
                <a:ext cx="2673168" cy="76957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930549" y="4955096"/>
                <a:ext cx="2811604" cy="743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𝐸𝐿𝑁</m:t>
                              </m:r>
                            </m:e>
                            <m:sub>
                              <m:r>
                                <a:rPr lang="en-US" sz="1600" b="0" i="1" smtClean="0">
                                  <a:latin typeface="Cambria Math" panose="02040503050406030204" pitchFamily="18" charset="0"/>
                                </a:rPr>
                                <m:t>𝑠</m:t>
                              </m:r>
                            </m:sub>
                          </m:sSub>
                        </m:e>
                      </m:d>
                      <m:r>
                        <a:rPr lang="en-US" sz="1600" b="0" i="1" smtClean="0">
                          <a:latin typeface="Cambria Math" panose="02040503050406030204" pitchFamily="18" charset="0"/>
                        </a:rPr>
                        <m:t>=</m:t>
                      </m:r>
                      <m:d>
                        <m:dPr>
                          <m:begChr m:val="["/>
                          <m:endChr m:val="]"/>
                          <m:ctrlPr>
                            <a:rPr lang="en-US" sz="1600" i="1">
                              <a:latin typeface="Cambria Math" panose="02040503050406030204" pitchFamily="18" charset="0"/>
                            </a:rPr>
                          </m:ctrlPr>
                        </m:dPr>
                        <m:e>
                          <m:eqArr>
                            <m:eqArrPr>
                              <m:ctrlPr>
                                <a:rPr lang="en-US" sz="1600" i="1">
                                  <a:latin typeface="Cambria Math" panose="02040503050406030204" pitchFamily="18" charset="0"/>
                                </a:rPr>
                              </m:ctrlPr>
                            </m:eqArrPr>
                            <m:e>
                              <m:r>
                                <a:rPr lang="en-US" sz="1600" b="0" i="1" smtClean="0">
                                  <a:latin typeface="Cambria Math" panose="02040503050406030204" pitchFamily="18" charset="0"/>
                                </a:rPr>
                                <m:t>7199.6</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0</m:t>
                              </m:r>
                            </m:e>
                            <m:e>
                              <m:r>
                                <a:rPr lang="en-US" sz="1600" b="0" i="1" smtClean="0">
                                  <a:latin typeface="Cambria Math" panose="02040503050406030204" pitchFamily="18" charset="0"/>
                                </a:rPr>
                                <m:t>7199.6</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−120</m:t>
                              </m:r>
                            </m:e>
                            <m:e>
                              <m:r>
                                <a:rPr lang="en-US" sz="1600" b="0" i="1" smtClean="0">
                                  <a:latin typeface="Cambria Math" panose="02040503050406030204" pitchFamily="18" charset="0"/>
                                  <a:ea typeface="Cambria Math" panose="02040503050406030204" pitchFamily="18" charset="0"/>
                                </a:rPr>
                                <m:t>7199.6</m:t>
                              </m:r>
                              <m:r>
                                <a:rPr lang="en-US" sz="1600" i="1">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120</m:t>
                              </m:r>
                            </m:e>
                          </m:eqArr>
                        </m:e>
                      </m:d>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𝑉</m:t>
                      </m:r>
                    </m:oMath>
                  </m:oMathPara>
                </a14:m>
                <a:endParaRPr lang="en-US" sz="1600" dirty="0"/>
              </a:p>
            </p:txBody>
          </p:sp>
        </mc:Choice>
        <mc:Fallback xmlns="">
          <p:sp>
            <p:nvSpPr>
              <p:cNvPr id="16" name="Rectangle 15"/>
              <p:cNvSpPr>
                <a:spLocks noRot="1" noChangeAspect="1" noMove="1" noResize="1" noEditPoints="1" noAdjustHandles="1" noChangeArrowheads="1" noChangeShapeType="1" noTextEdit="1"/>
              </p:cNvSpPr>
              <p:nvPr/>
            </p:nvSpPr>
            <p:spPr>
              <a:xfrm>
                <a:off x="4930549" y="4955096"/>
                <a:ext cx="2811604" cy="743537"/>
              </a:xfrm>
              <a:prstGeom prst="rect">
                <a:avLst/>
              </a:prstGeom>
              <a:blipFill>
                <a:blip r:embed="rId7"/>
                <a:stretch>
                  <a:fillRect/>
                </a:stretch>
              </a:blipFill>
            </p:spPr>
            <p:txBody>
              <a:bodyPr/>
              <a:lstStyle/>
              <a:p>
                <a:r>
                  <a:rPr lang="en-US">
                    <a:noFill/>
                  </a:rPr>
                  <a:t> </a:t>
                </a:r>
              </a:p>
            </p:txBody>
          </p:sp>
        </mc:Fallback>
      </mc:AlternateContent>
      <p:sp>
        <p:nvSpPr>
          <p:cNvPr id="17" name="Rectangle 16"/>
          <p:cNvSpPr/>
          <p:nvPr/>
        </p:nvSpPr>
        <p:spPr>
          <a:xfrm>
            <a:off x="89596" y="4642845"/>
            <a:ext cx="8967952" cy="369332"/>
          </a:xfrm>
          <a:prstGeom prst="rect">
            <a:avLst/>
          </a:prstGeom>
        </p:spPr>
        <p:txBody>
          <a:bodyPr wrap="square">
            <a:spAutoFit/>
          </a:bodyPr>
          <a:lstStyle/>
          <a:p>
            <a:pPr algn="just"/>
            <a:r>
              <a:rPr lang="en-US" sz="1800" dirty="0">
                <a:solidFill>
                  <a:srgbClr val="000000"/>
                </a:solidFill>
              </a:rPr>
              <a:t>Define infinite bus line-to-line and line-to-neutral voltages:</a:t>
            </a:r>
            <a:endParaRPr lang="en-US" sz="1800" dirty="0">
              <a:solidFill>
                <a:srgbClr val="000000"/>
              </a:solidFill>
              <a:effectLst/>
            </a:endParaRPr>
          </a:p>
        </p:txBody>
      </p:sp>
      <p:sp>
        <p:nvSpPr>
          <p:cNvPr id="18"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231776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z="1100" smtClean="0"/>
              <a:t>24</a:t>
            </a:fld>
            <a:endParaRPr lang="en-US" sz="1100"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3" name="Rectangle 2"/>
          <p:cNvSpPr/>
          <p:nvPr/>
        </p:nvSpPr>
        <p:spPr>
          <a:xfrm>
            <a:off x="141890" y="647700"/>
            <a:ext cx="4697863" cy="1631216"/>
          </a:xfrm>
          <a:prstGeom prst="rect">
            <a:avLst/>
          </a:prstGeom>
        </p:spPr>
        <p:txBody>
          <a:bodyPr wrap="square">
            <a:spAutoFit/>
          </a:bodyPr>
          <a:lstStyle/>
          <a:p>
            <a:r>
              <a:rPr lang="en-US" sz="2000" dirty="0">
                <a:solidFill>
                  <a:srgbClr val="000000"/>
                </a:solidFill>
              </a:rPr>
              <a:t>The flowchart of a Mathcad</a:t>
            </a:r>
            <a:r>
              <a:rPr lang="en-US" sz="2000" baseline="30000" dirty="0">
                <a:solidFill>
                  <a:srgbClr val="000000"/>
                </a:solidFill>
              </a:rPr>
              <a:t>®</a:t>
            </a:r>
            <a:r>
              <a:rPr lang="en-US" sz="2000" dirty="0">
                <a:solidFill>
                  <a:srgbClr val="000000"/>
                </a:solidFill>
              </a:rPr>
              <a:t> program is shown in Fig.8.</a:t>
            </a:r>
          </a:p>
          <a:p>
            <a:r>
              <a:rPr lang="en-US" sz="2000" dirty="0">
                <a:solidFill>
                  <a:srgbClr val="000000"/>
                </a:solidFill>
              </a:rPr>
              <a:t>The Mathcad program is used to analyze the system, and, after eight iterations, the load voltages on a 120 V base are</a:t>
            </a:r>
          </a:p>
        </p:txBody>
      </p:sp>
      <p:pic>
        <p:nvPicPr>
          <p:cNvPr id="5" name="Picture 4"/>
          <p:cNvPicPr>
            <a:picLocks noChangeAspect="1"/>
          </p:cNvPicPr>
          <p:nvPr/>
        </p:nvPicPr>
        <p:blipFill>
          <a:blip r:embed="rId2"/>
          <a:stretch>
            <a:fillRect/>
          </a:stretch>
        </p:blipFill>
        <p:spPr>
          <a:xfrm>
            <a:off x="5562600" y="304800"/>
            <a:ext cx="2716755" cy="5248877"/>
          </a:xfrm>
          <a:prstGeom prst="rect">
            <a:avLst/>
          </a:prstGeom>
        </p:spPr>
      </p:pic>
      <p:sp>
        <p:nvSpPr>
          <p:cNvPr id="16" name="TextBox 15"/>
          <p:cNvSpPr txBox="1"/>
          <p:nvPr/>
        </p:nvSpPr>
        <p:spPr>
          <a:xfrm>
            <a:off x="4267200" y="5530334"/>
            <a:ext cx="5174314" cy="369332"/>
          </a:xfrm>
          <a:prstGeom prst="rect">
            <a:avLst/>
          </a:prstGeom>
          <a:noFill/>
        </p:spPr>
        <p:txBody>
          <a:bodyPr wrap="square" rtlCol="0">
            <a:spAutoFit/>
          </a:bodyPr>
          <a:lstStyle/>
          <a:p>
            <a:pPr algn="ctr"/>
            <a:r>
              <a:rPr lang="en-US" sz="1800" dirty="0"/>
              <a:t>Fig.8 Flowchart</a:t>
            </a:r>
          </a:p>
        </p:txBody>
      </p:sp>
      <mc:AlternateContent xmlns:mc="http://schemas.openxmlformats.org/markup-compatibility/2006" xmlns:a14="http://schemas.microsoft.com/office/drawing/2010/main">
        <mc:Choice Requires="a14">
          <p:sp>
            <p:nvSpPr>
              <p:cNvPr id="17" name="Rectangle 16"/>
              <p:cNvSpPr/>
              <p:nvPr/>
            </p:nvSpPr>
            <p:spPr>
              <a:xfrm>
                <a:off x="1066800" y="2895600"/>
                <a:ext cx="2493375"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r>
                                <a:rPr lang="en-US" sz="2000" b="0" i="1" smtClean="0">
                                  <a:latin typeface="Cambria Math" panose="02040503050406030204" pitchFamily="18" charset="0"/>
                                </a:rPr>
                                <m:t>4</m:t>
                              </m:r>
                            </m:e>
                            <m:sub>
                              <m:r>
                                <a:rPr lang="en-US" sz="2000" b="0" i="1" smtClean="0">
                                  <a:latin typeface="Cambria Math" panose="02040503050406030204" pitchFamily="18" charset="0"/>
                                </a:rPr>
                                <m:t>120</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113.9</m:t>
                              </m:r>
                            </m:e>
                            <m:e>
                              <m:r>
                                <a:rPr lang="en-US" sz="2000" b="0" i="1" smtClean="0">
                                  <a:latin typeface="Cambria Math" panose="02040503050406030204" pitchFamily="18" charset="0"/>
                                </a:rPr>
                                <m:t>110.0</m:t>
                              </m:r>
                            </m:e>
                            <m:e>
                              <m:r>
                                <a:rPr lang="en-US" sz="2000" b="0" i="1" smtClean="0">
                                  <a:latin typeface="Cambria Math" panose="02040503050406030204" pitchFamily="18" charset="0"/>
                                  <a:ea typeface="Cambria Math" panose="02040503050406030204" pitchFamily="18" charset="0"/>
                                </a:rPr>
                                <m:t>110.6</m:t>
                              </m:r>
                            </m:e>
                          </m:eqArr>
                        </m:e>
                      </m:d>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𝑉</m:t>
                      </m:r>
                    </m:oMath>
                  </m:oMathPara>
                </a14:m>
                <a:endParaRPr lang="en-US" sz="2000" dirty="0"/>
              </a:p>
            </p:txBody>
          </p:sp>
        </mc:Choice>
        <mc:Fallback xmlns="">
          <p:sp>
            <p:nvSpPr>
              <p:cNvPr id="17" name="Rectangle 16"/>
              <p:cNvSpPr>
                <a:spLocks noRot="1" noChangeAspect="1" noMove="1" noResize="1" noEditPoints="1" noAdjustHandles="1" noChangeArrowheads="1" noChangeShapeType="1" noTextEdit="1"/>
              </p:cNvSpPr>
              <p:nvPr/>
            </p:nvSpPr>
            <p:spPr>
              <a:xfrm>
                <a:off x="1066800" y="2895600"/>
                <a:ext cx="2493375" cy="906210"/>
              </a:xfrm>
              <a:prstGeom prst="rect">
                <a:avLst/>
              </a:prstGeom>
              <a:blipFill>
                <a:blip r:embed="rId3"/>
                <a:stretch>
                  <a:fillRect/>
                </a:stretch>
              </a:blipFill>
            </p:spPr>
            <p:txBody>
              <a:bodyPr/>
              <a:lstStyle/>
              <a:p>
                <a:r>
                  <a:rPr lang="en-US">
                    <a:noFill/>
                  </a:rPr>
                  <a:t> </a:t>
                </a:r>
              </a:p>
            </p:txBody>
          </p:sp>
        </mc:Fallback>
      </mc:AlternateContent>
      <p:sp>
        <p:nvSpPr>
          <p:cNvPr id="10" name="Line Callout 2 9">
            <a:extLst>
              <a:ext uri="{FF2B5EF4-FFF2-40B4-BE49-F238E27FC236}">
                <a16:creationId xmlns:a16="http://schemas.microsoft.com/office/drawing/2014/main" id="{A0A18380-759D-0E4F-9405-5171DFDC2395}"/>
              </a:ext>
            </a:extLst>
          </p:cNvPr>
          <p:cNvSpPr/>
          <p:nvPr/>
        </p:nvSpPr>
        <p:spPr>
          <a:xfrm>
            <a:off x="1752600" y="4491078"/>
            <a:ext cx="3429000" cy="1069260"/>
          </a:xfrm>
          <a:prstGeom prst="borderCallout2">
            <a:avLst>
              <a:gd name="adj1" fmla="val 18750"/>
              <a:gd name="adj2" fmla="val -8333"/>
              <a:gd name="adj3" fmla="val -25295"/>
              <a:gd name="adj4" fmla="val -13072"/>
              <a:gd name="adj5" fmla="val -25927"/>
              <a:gd name="adj6" fmla="val 123221"/>
            </a:avLst>
          </a:prstGeom>
          <a:no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0000"/>
                </a:solidFill>
                <a:effectLst/>
                <a:uLnTx/>
                <a:uFillTx/>
                <a:latin typeface="Calibri"/>
                <a:ea typeface="+mn-ea"/>
                <a:cs typeface="+mn-cs"/>
              </a:rPr>
              <a:t>Update nodal injection currents (loads, capacitors, </a:t>
            </a:r>
            <a:r>
              <a:rPr kumimoji="0" lang="en-US" sz="1600" b="0" i="0" u="none" strike="noStrike" kern="0" cap="none" spc="0" normalizeH="0" baseline="0" noProof="0">
                <a:ln>
                  <a:noFill/>
                </a:ln>
                <a:solidFill>
                  <a:srgbClr val="FF0000"/>
                </a:solidFill>
                <a:effectLst/>
                <a:uLnTx/>
                <a:uFillTx/>
                <a:latin typeface="Calibri"/>
                <a:ea typeface="+mn-ea"/>
                <a:cs typeface="+mn-cs"/>
              </a:rPr>
              <a:t>….) before </a:t>
            </a:r>
            <a:r>
              <a:rPr kumimoji="0" lang="en-US" sz="1600" b="0" i="0" u="none" strike="noStrike" kern="0" cap="none" spc="0" normalizeH="0" baseline="0" noProof="0" dirty="0">
                <a:ln>
                  <a:noFill/>
                </a:ln>
                <a:solidFill>
                  <a:srgbClr val="FF0000"/>
                </a:solidFill>
                <a:effectLst/>
                <a:uLnTx/>
                <a:uFillTx/>
                <a:latin typeface="Calibri"/>
                <a:ea typeface="+mn-ea"/>
                <a:cs typeface="+mn-cs"/>
              </a:rPr>
              <a:t>moving to backward sweep.</a:t>
            </a:r>
          </a:p>
        </p:txBody>
      </p:sp>
      <p:sp>
        <p:nvSpPr>
          <p:cNvPr id="11"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
        <p:nvSpPr>
          <p:cNvPr id="2" name="TextBox 1"/>
          <p:cNvSpPr txBox="1"/>
          <p:nvPr/>
        </p:nvSpPr>
        <p:spPr>
          <a:xfrm>
            <a:off x="6324600" y="1780401"/>
            <a:ext cx="381001" cy="276999"/>
          </a:xfrm>
          <a:prstGeom prst="rect">
            <a:avLst/>
          </a:prstGeom>
          <a:noFill/>
        </p:spPr>
        <p:txBody>
          <a:bodyPr wrap="square" rtlCol="0">
            <a:spAutoFit/>
          </a:bodyPr>
          <a:lstStyle/>
          <a:p>
            <a:r>
              <a:rPr lang="en-US" sz="1200" dirty="0"/>
              <a:t>V</a:t>
            </a:r>
            <a:r>
              <a:rPr lang="en-US" sz="1200" baseline="-25000" dirty="0"/>
              <a:t>3</a:t>
            </a:r>
          </a:p>
        </p:txBody>
      </p:sp>
    </p:spTree>
    <p:extLst>
      <p:ext uri="{BB962C8B-B14F-4D97-AF65-F5344CB8AC3E}">
        <p14:creationId xmlns:p14="http://schemas.microsoft.com/office/powerpoint/2010/main" val="639033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25</a:t>
            </a:fld>
            <a:endParaRPr lang="en-US"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16" name="TextBox 15"/>
          <p:cNvSpPr txBox="1"/>
          <p:nvPr/>
        </p:nvSpPr>
        <p:spPr>
          <a:xfrm>
            <a:off x="1808478" y="5514945"/>
            <a:ext cx="5679444" cy="400110"/>
          </a:xfrm>
          <a:prstGeom prst="rect">
            <a:avLst/>
          </a:prstGeom>
          <a:noFill/>
        </p:spPr>
        <p:txBody>
          <a:bodyPr wrap="square" rtlCol="0">
            <a:spAutoFit/>
          </a:bodyPr>
          <a:lstStyle/>
          <a:p>
            <a:pPr algn="ctr"/>
            <a:r>
              <a:rPr lang="en-US" sz="2000" dirty="0"/>
              <a:t>Fig.9 Voltage regulator added to this system</a:t>
            </a:r>
          </a:p>
        </p:txBody>
      </p:sp>
      <p:sp>
        <p:nvSpPr>
          <p:cNvPr id="2" name="Rectangle 1"/>
          <p:cNvSpPr/>
          <p:nvPr/>
        </p:nvSpPr>
        <p:spPr>
          <a:xfrm>
            <a:off x="152400" y="647700"/>
            <a:ext cx="8991600" cy="1323439"/>
          </a:xfrm>
          <a:prstGeom prst="rect">
            <a:avLst/>
          </a:prstGeom>
        </p:spPr>
        <p:txBody>
          <a:bodyPr wrap="square">
            <a:spAutoFit/>
          </a:bodyPr>
          <a:lstStyle/>
          <a:p>
            <a:pPr algn="just"/>
            <a:r>
              <a:rPr lang="en-US" sz="2000" dirty="0">
                <a:solidFill>
                  <a:srgbClr val="000000"/>
                </a:solidFill>
              </a:rPr>
              <a:t>The voltages at node 4 are below the desired 120 V. These low voltages can be corrected with the installation of three step-voltage regulators connected in wye on the secondary bus (node 3) of the transformer. The new configuration of the feeder is shown in Fig.9.</a:t>
            </a:r>
            <a:endParaRPr lang="en-US" sz="2000" dirty="0">
              <a:solidFill>
                <a:srgbClr val="000000"/>
              </a:solidFill>
              <a:effectLst/>
            </a:endParaRPr>
          </a:p>
        </p:txBody>
      </p:sp>
      <p:pic>
        <p:nvPicPr>
          <p:cNvPr id="6" name="Picture 5"/>
          <p:cNvPicPr>
            <a:picLocks noChangeAspect="1"/>
          </p:cNvPicPr>
          <p:nvPr/>
        </p:nvPicPr>
        <p:blipFill>
          <a:blip r:embed="rId2"/>
          <a:stretch>
            <a:fillRect/>
          </a:stretch>
        </p:blipFill>
        <p:spPr>
          <a:xfrm>
            <a:off x="1857375" y="4120720"/>
            <a:ext cx="5581650" cy="1362075"/>
          </a:xfrm>
          <a:prstGeom prst="rect">
            <a:avLst/>
          </a:prstGeom>
        </p:spPr>
      </p:pic>
      <p:sp>
        <p:nvSpPr>
          <p:cNvPr id="7" name="Rectangle 6"/>
          <p:cNvSpPr/>
          <p:nvPr/>
        </p:nvSpPr>
        <p:spPr>
          <a:xfrm>
            <a:off x="152400" y="1988632"/>
            <a:ext cx="8991600" cy="1015663"/>
          </a:xfrm>
          <a:prstGeom prst="rect">
            <a:avLst/>
          </a:prstGeom>
        </p:spPr>
        <p:txBody>
          <a:bodyPr wrap="square">
            <a:spAutoFit/>
          </a:bodyPr>
          <a:lstStyle/>
          <a:p>
            <a:pPr algn="just"/>
            <a:r>
              <a:rPr lang="en-US" sz="2000" dirty="0">
                <a:solidFill>
                  <a:srgbClr val="000000"/>
                </a:solidFill>
              </a:rPr>
              <a:t>For the regulator, the potential transformer ratio will be 2400–120 V (</a:t>
            </a:r>
            <a:r>
              <a:rPr lang="en-US" sz="2000" i="1" dirty="0" err="1">
                <a:solidFill>
                  <a:srgbClr val="000000"/>
                </a:solidFill>
              </a:rPr>
              <a:t>N</a:t>
            </a:r>
            <a:r>
              <a:rPr lang="en-US" sz="2000" i="1" baseline="-25000" dirty="0" err="1">
                <a:solidFill>
                  <a:srgbClr val="000000"/>
                </a:solidFill>
              </a:rPr>
              <a:t>pt</a:t>
            </a:r>
            <a:r>
              <a:rPr lang="en-US" sz="2000" dirty="0">
                <a:solidFill>
                  <a:srgbClr val="000000"/>
                </a:solidFill>
              </a:rPr>
              <a:t> = 20) and the </a:t>
            </a:r>
            <a:r>
              <a:rPr lang="en-US" sz="2000" i="1" dirty="0">
                <a:solidFill>
                  <a:srgbClr val="000000"/>
                </a:solidFill>
              </a:rPr>
              <a:t>CT</a:t>
            </a:r>
            <a:r>
              <a:rPr lang="en-US" sz="2000" dirty="0">
                <a:solidFill>
                  <a:srgbClr val="000000"/>
                </a:solidFill>
              </a:rPr>
              <a:t> ratio is selected to carry the rated current of the transformer bank. The rated current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TextBox 7"/>
              <p:cNvSpPr txBox="1"/>
              <p:nvPr/>
            </p:nvSpPr>
            <p:spPr>
              <a:xfrm>
                <a:off x="3505200" y="2965835"/>
                <a:ext cx="2811604" cy="6357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𝑟𝑎𝑡𝑒𝑑</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6000</m:t>
                          </m:r>
                        </m:num>
                        <m:den>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3</m:t>
                              </m:r>
                            </m:e>
                          </m:rad>
                          <m:r>
                            <a:rPr lang="en-US" sz="2000" b="0" i="1" smtClean="0">
                              <a:latin typeface="Cambria Math" panose="02040503050406030204" pitchFamily="18" charset="0"/>
                              <a:ea typeface="Cambria Math" panose="02040503050406030204" pitchFamily="18" charset="0"/>
                            </a:rPr>
                            <m:t>∙2.4</m:t>
                          </m:r>
                        </m:den>
                      </m:f>
                      <m:r>
                        <a:rPr lang="en-US" sz="2000" b="0" i="1" smtClean="0">
                          <a:latin typeface="Cambria Math" panose="02040503050406030204" pitchFamily="18" charset="0"/>
                        </a:rPr>
                        <m:t>=832.7</m:t>
                      </m:r>
                    </m:oMath>
                  </m:oMathPara>
                </a14:m>
                <a:endParaRPr lang="en-US"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3505200" y="2965835"/>
                <a:ext cx="2811604" cy="635751"/>
              </a:xfrm>
              <a:prstGeom prst="rect">
                <a:avLst/>
              </a:prstGeom>
              <a:blipFill>
                <a:blip r:embed="rId3"/>
                <a:stretch>
                  <a:fillRect/>
                </a:stretch>
              </a:blipFill>
            </p:spPr>
            <p:txBody>
              <a:bodyPr/>
              <a:lstStyle/>
              <a:p>
                <a:r>
                  <a:rPr lang="en-US">
                    <a:noFill/>
                  </a:rPr>
                  <a:t> </a:t>
                </a:r>
              </a:p>
            </p:txBody>
          </p:sp>
        </mc:Fallback>
      </mc:AlternateContent>
      <p:sp>
        <p:nvSpPr>
          <p:cNvPr id="10" name="Rectangle 9"/>
          <p:cNvSpPr/>
          <p:nvPr/>
        </p:nvSpPr>
        <p:spPr>
          <a:xfrm>
            <a:off x="148756" y="3675175"/>
            <a:ext cx="8919043" cy="400110"/>
          </a:xfrm>
          <a:prstGeom prst="rect">
            <a:avLst/>
          </a:prstGeom>
        </p:spPr>
        <p:txBody>
          <a:bodyPr wrap="square">
            <a:spAutoFit/>
          </a:bodyPr>
          <a:lstStyle/>
          <a:p>
            <a:r>
              <a:rPr lang="en-US" sz="2000" dirty="0">
                <a:solidFill>
                  <a:srgbClr val="000000"/>
                </a:solidFill>
              </a:rPr>
              <a:t>The </a:t>
            </a:r>
            <a:r>
              <a:rPr lang="en-US" sz="2000" i="1" dirty="0">
                <a:solidFill>
                  <a:srgbClr val="000000"/>
                </a:solidFill>
              </a:rPr>
              <a:t>CT</a:t>
            </a:r>
            <a:r>
              <a:rPr lang="en-US" sz="2000" dirty="0">
                <a:solidFill>
                  <a:srgbClr val="000000"/>
                </a:solidFill>
              </a:rPr>
              <a:t> ratio is selected to be 1000 : 5 = </a:t>
            </a:r>
            <a:r>
              <a:rPr lang="en-US" sz="2000" i="1" dirty="0">
                <a:solidFill>
                  <a:srgbClr val="000000"/>
                </a:solidFill>
              </a:rPr>
              <a:t>CT</a:t>
            </a:r>
            <a:r>
              <a:rPr lang="en-US" sz="2000" dirty="0">
                <a:solidFill>
                  <a:srgbClr val="000000"/>
                </a:solidFill>
              </a:rPr>
              <a:t> = 200.</a:t>
            </a:r>
            <a:endParaRPr lang="en-US" sz="2000" dirty="0">
              <a:solidFill>
                <a:srgbClr val="000000"/>
              </a:solidFill>
              <a:effectLst/>
            </a:endParaRPr>
          </a:p>
        </p:txBody>
      </p:sp>
      <p:sp>
        <p:nvSpPr>
          <p:cNvPr id="11"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500845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26</a:t>
            </a:fld>
            <a:endParaRPr lang="en-US"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3" name="Rectangle 2"/>
          <p:cNvSpPr/>
          <p:nvPr/>
        </p:nvSpPr>
        <p:spPr>
          <a:xfrm>
            <a:off x="152400" y="647700"/>
            <a:ext cx="8991600" cy="1015663"/>
          </a:xfrm>
          <a:prstGeom prst="rect">
            <a:avLst/>
          </a:prstGeom>
        </p:spPr>
        <p:txBody>
          <a:bodyPr wrap="square">
            <a:spAutoFit/>
          </a:bodyPr>
          <a:lstStyle/>
          <a:p>
            <a:pPr algn="just"/>
            <a:r>
              <a:rPr lang="en-US" sz="2000" dirty="0">
                <a:solidFill>
                  <a:srgbClr val="000000"/>
                </a:solidFill>
              </a:rPr>
              <a:t>The equivalent phase impedance between node 3 and node 4 is computed using the converged voltages at the two nodes. This is done so that R and X settings of the compensator can be determined:</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1" name="Rectangle 10"/>
              <p:cNvSpPr/>
              <p:nvPr/>
            </p:nvSpPr>
            <p:spPr>
              <a:xfrm>
                <a:off x="2196007" y="1465698"/>
                <a:ext cx="4433393" cy="972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𝑍𝑒𝑞</m:t>
                          </m:r>
                        </m:e>
                        <m:sub>
                          <m:r>
                            <a:rPr lang="en-US" sz="1800" b="0" i="1" smtClean="0">
                              <a:latin typeface="Cambria Math" panose="02040503050406030204" pitchFamily="18" charset="0"/>
                            </a:rPr>
                            <m:t>𝑖</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r>
                                <a:rPr lang="en-US" sz="1800" b="0" i="1" smtClean="0">
                                  <a:latin typeface="Cambria Math" panose="02040503050406030204" pitchFamily="18" charset="0"/>
                                </a:rPr>
                                <m:t>3</m:t>
                              </m:r>
                            </m:e>
                            <m:sub>
                              <m:r>
                                <a:rPr lang="en-US" sz="1800" i="1">
                                  <a:latin typeface="Cambria Math" panose="02040503050406030204" pitchFamily="18" charset="0"/>
                                </a:rPr>
                                <m:t>𝑖</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𝑉</m:t>
                              </m:r>
                              <m:r>
                                <a:rPr lang="en-US" sz="1800" b="0" i="1" smtClean="0">
                                  <a:latin typeface="Cambria Math" panose="02040503050406030204" pitchFamily="18" charset="0"/>
                                </a:rPr>
                                <m:t>4</m:t>
                              </m:r>
                            </m:e>
                            <m:sub>
                              <m:r>
                                <a:rPr lang="en-US" sz="1800" i="1">
                                  <a:latin typeface="Cambria Math" panose="02040503050406030204" pitchFamily="18" charset="0"/>
                                </a:rPr>
                                <m:t>𝑖</m:t>
                              </m:r>
                            </m:sub>
                          </m:sSub>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r>
                                <a:rPr lang="en-US" sz="1800" b="0" i="1" smtClean="0">
                                  <a:latin typeface="Cambria Math" panose="02040503050406030204" pitchFamily="18" charset="0"/>
                                </a:rPr>
                                <m:t>3</m:t>
                              </m:r>
                            </m:e>
                            <m:sub>
                              <m:r>
                                <a:rPr lang="en-US" sz="1800" i="1">
                                  <a:latin typeface="Cambria Math" panose="02040503050406030204" pitchFamily="18" charset="0"/>
                                </a:rPr>
                                <m:t>𝑖</m:t>
                              </m:r>
                            </m:sub>
                          </m:sSub>
                        </m:den>
                      </m:f>
                      <m:r>
                        <a:rPr lang="en-US" sz="1800" b="0" i="1" smtClean="0">
                          <a:latin typeface="Cambria Math" panose="02040503050406030204" pitchFamily="18" charset="0"/>
                        </a:rPr>
                        <m:t>=</m:t>
                      </m:r>
                      <m:d>
                        <m:dPr>
                          <m:begChr m:val="["/>
                          <m:endChr m:val="]"/>
                          <m:ctrlPr>
                            <a:rPr lang="en-US" sz="1800" i="1">
                              <a:latin typeface="Cambria Math" panose="02040503050406030204" pitchFamily="18" charset="0"/>
                            </a:rPr>
                          </m:ctrlPr>
                        </m:dPr>
                        <m:e>
                          <m:eqArr>
                            <m:eqArrPr>
                              <m:ctrlPr>
                                <a:rPr lang="en-US" sz="1800" i="1">
                                  <a:latin typeface="Cambria Math" panose="02040503050406030204" pitchFamily="18" charset="0"/>
                                </a:rPr>
                              </m:ctrlPr>
                            </m:eqArrPr>
                            <m:e>
                              <m:r>
                                <a:rPr lang="en-US" sz="1800" b="0" i="1" smtClean="0">
                                  <a:latin typeface="Cambria Math" panose="02040503050406030204" pitchFamily="18" charset="0"/>
                                </a:rPr>
                                <m:t>0.1414+</m:t>
                              </m:r>
                              <m:r>
                                <a:rPr lang="en-US" sz="1800" b="0" i="1" smtClean="0">
                                  <a:latin typeface="Cambria Math" panose="02040503050406030204" pitchFamily="18" charset="0"/>
                                </a:rPr>
                                <m:t>𝑗</m:t>
                              </m:r>
                              <m:r>
                                <a:rPr lang="en-US" sz="1800" b="0" i="1" smtClean="0">
                                  <a:latin typeface="Cambria Math" panose="02040503050406030204" pitchFamily="18" charset="0"/>
                                </a:rPr>
                                <m:t>0.1830</m:t>
                              </m:r>
                            </m:e>
                            <m:e>
                              <m:r>
                                <a:rPr lang="en-US" sz="1800" i="1">
                                  <a:latin typeface="Cambria Math" panose="02040503050406030204" pitchFamily="18" charset="0"/>
                                </a:rPr>
                                <m:t>0.</m:t>
                              </m:r>
                              <m:r>
                                <a:rPr lang="en-US" sz="1800" b="0" i="1" smtClean="0">
                                  <a:latin typeface="Cambria Math" panose="02040503050406030204" pitchFamily="18" charset="0"/>
                                </a:rPr>
                                <m:t>2079</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0.2827</m:t>
                              </m:r>
                            </m:e>
                            <m:e>
                              <m:r>
                                <a:rPr lang="en-US" sz="1800" i="1">
                                  <a:latin typeface="Cambria Math" panose="02040503050406030204" pitchFamily="18" charset="0"/>
                                </a:rPr>
                                <m:t>0.</m:t>
                              </m:r>
                              <m:r>
                                <a:rPr lang="en-US" sz="1800" b="0" i="1" smtClean="0">
                                  <a:latin typeface="Cambria Math" panose="02040503050406030204" pitchFamily="18" charset="0"/>
                                </a:rPr>
                                <m:t>0889</m:t>
                              </m:r>
                              <m:r>
                                <a:rPr lang="en-US" sz="1800" i="1">
                                  <a:latin typeface="Cambria Math" panose="02040503050406030204" pitchFamily="18" charset="0"/>
                                </a:rPr>
                                <m:t>+</m:t>
                              </m:r>
                              <m:r>
                                <a:rPr lang="en-US" sz="1800" i="1">
                                  <a:latin typeface="Cambria Math" panose="02040503050406030204" pitchFamily="18" charset="0"/>
                                </a:rPr>
                                <m:t>𝑗</m:t>
                              </m:r>
                              <m:r>
                                <a:rPr lang="en-US" sz="1800" i="1">
                                  <a:latin typeface="Cambria Math" panose="02040503050406030204" pitchFamily="18" charset="0"/>
                                </a:rPr>
                                <m:t>0.3833</m:t>
                              </m:r>
                            </m:e>
                          </m:eqArr>
                        </m:e>
                      </m:d>
                      <m:r>
                        <a:rPr lang="en-US" sz="1800" b="0" i="1" smtClean="0">
                          <a:latin typeface="Cambria Math" panose="02040503050406030204" pitchFamily="18" charset="0"/>
                          <a:ea typeface="Cambria Math" panose="02040503050406030204" pitchFamily="18" charset="0"/>
                        </a:rPr>
                        <m:t> </m:t>
                      </m:r>
                      <m:r>
                        <m:rPr>
                          <m:sty m:val="p"/>
                        </m:rPr>
                        <a:rPr lang="el-GR" sz="1800" b="0" i="1" smtClean="0">
                          <a:latin typeface="Cambria Math" panose="02040503050406030204" pitchFamily="18" charset="0"/>
                          <a:ea typeface="Cambria Math" panose="02040503050406030204" pitchFamily="18" charset="0"/>
                        </a:rPr>
                        <m:t>Ω</m:t>
                      </m:r>
                    </m:oMath>
                  </m:oMathPara>
                </a14:m>
                <a:endParaRPr lang="en-US" sz="1800" dirty="0"/>
              </a:p>
            </p:txBody>
          </p:sp>
        </mc:Choice>
        <mc:Fallback xmlns="">
          <p:sp>
            <p:nvSpPr>
              <p:cNvPr id="11" name="Rectangle 10"/>
              <p:cNvSpPr>
                <a:spLocks noRot="1" noChangeAspect="1" noMove="1" noResize="1" noEditPoints="1" noAdjustHandles="1" noChangeArrowheads="1" noChangeShapeType="1" noTextEdit="1"/>
              </p:cNvSpPr>
              <p:nvPr/>
            </p:nvSpPr>
            <p:spPr>
              <a:xfrm>
                <a:off x="2196007" y="1465698"/>
                <a:ext cx="4433393" cy="972702"/>
              </a:xfrm>
              <a:prstGeom prst="rect">
                <a:avLst/>
              </a:prstGeom>
              <a:blipFill>
                <a:blip r:embed="rId2"/>
                <a:stretch>
                  <a:fillRect/>
                </a:stretch>
              </a:blipFill>
            </p:spPr>
            <p:txBody>
              <a:bodyPr/>
              <a:lstStyle/>
              <a:p>
                <a:r>
                  <a:rPr lang="en-US">
                    <a:noFill/>
                  </a:rPr>
                  <a:t> </a:t>
                </a:r>
              </a:p>
            </p:txBody>
          </p:sp>
        </mc:Fallback>
      </mc:AlternateContent>
      <p:sp>
        <p:nvSpPr>
          <p:cNvPr id="12" name="Rectangle 11"/>
          <p:cNvSpPr/>
          <p:nvPr/>
        </p:nvSpPr>
        <p:spPr>
          <a:xfrm>
            <a:off x="152398" y="2438400"/>
            <a:ext cx="8991601" cy="707886"/>
          </a:xfrm>
          <a:prstGeom prst="rect">
            <a:avLst/>
          </a:prstGeom>
        </p:spPr>
        <p:txBody>
          <a:bodyPr wrap="square">
            <a:spAutoFit/>
          </a:bodyPr>
          <a:lstStyle/>
          <a:p>
            <a:pPr algn="just"/>
            <a:r>
              <a:rPr lang="en-US" sz="2000" dirty="0">
                <a:solidFill>
                  <a:srgbClr val="000000"/>
                </a:solidFill>
              </a:rPr>
              <a:t>The three regulators are to have the same </a:t>
            </a:r>
            <a:r>
              <a:rPr lang="en-US" sz="2000" i="1" dirty="0">
                <a:solidFill>
                  <a:srgbClr val="000000"/>
                </a:solidFill>
              </a:rPr>
              <a:t>R</a:t>
            </a:r>
            <a:r>
              <a:rPr lang="en-US" sz="2000" dirty="0">
                <a:solidFill>
                  <a:srgbClr val="000000"/>
                </a:solidFill>
              </a:rPr>
              <a:t> and </a:t>
            </a:r>
            <a:r>
              <a:rPr lang="en-US" sz="2000" i="1" dirty="0">
                <a:solidFill>
                  <a:srgbClr val="000000"/>
                </a:solidFill>
              </a:rPr>
              <a:t>X</a:t>
            </a:r>
            <a:r>
              <a:rPr lang="en-US" sz="2000" dirty="0">
                <a:solidFill>
                  <a:srgbClr val="000000"/>
                </a:solidFill>
              </a:rPr>
              <a:t> compensator settings. The average value of the computed impedances will be used:</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3" name="Rectangle 12"/>
              <p:cNvSpPr/>
              <p:nvPr/>
            </p:nvSpPr>
            <p:spPr>
              <a:xfrm>
                <a:off x="2286000" y="3071516"/>
                <a:ext cx="4863896" cy="9576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𝑍</m:t>
                          </m:r>
                        </m:e>
                        <m:sub>
                          <m:r>
                            <a:rPr lang="en-US" sz="2000" b="0" i="1" smtClean="0">
                              <a:latin typeface="Cambria Math" panose="02040503050406030204" pitchFamily="18" charset="0"/>
                            </a:rPr>
                            <m:t>𝑎𝑣𝑔</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r>
                        <a:rPr lang="en-US" sz="2000" i="1">
                          <a:latin typeface="Cambria Math" panose="02040503050406030204" pitchFamily="18" charset="0"/>
                          <a:ea typeface="Cambria Math" panose="02040503050406030204" pitchFamily="18" charset="0"/>
                        </a:rPr>
                        <m:t>∙</m:t>
                      </m:r>
                      <m:nary>
                        <m:naryPr>
                          <m:chr m:val="∑"/>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𝑘</m:t>
                          </m:r>
                          <m:r>
                            <a:rPr lang="en-US" sz="2000" b="0" i="1" smtClean="0">
                              <a:latin typeface="Cambria Math" panose="02040503050406030204" pitchFamily="18" charset="0"/>
                            </a:rPr>
                            <m:t>=1</m:t>
                          </m:r>
                        </m:sub>
                        <m:sup>
                          <m:r>
                            <a:rPr lang="en-US" sz="2000" b="0" i="1" smtClean="0">
                              <a:latin typeface="Cambria Math" panose="02040503050406030204" pitchFamily="18" charset="0"/>
                            </a:rPr>
                            <m:t>3</m:t>
                          </m:r>
                        </m:sup>
                        <m:e>
                          <m:sSub>
                            <m:sSubPr>
                              <m:ctrlPr>
                                <a:rPr lang="en-US" sz="2000" i="1">
                                  <a:latin typeface="Cambria Math" panose="02040503050406030204" pitchFamily="18" charset="0"/>
                                </a:rPr>
                              </m:ctrlPr>
                            </m:sSubPr>
                            <m:e>
                              <m:r>
                                <a:rPr lang="en-US" sz="2000" i="1">
                                  <a:latin typeface="Cambria Math" panose="02040503050406030204" pitchFamily="18" charset="0"/>
                                </a:rPr>
                                <m:t>𝑍</m:t>
                              </m:r>
                              <m:r>
                                <a:rPr lang="en-US" sz="2000" b="0" i="1" smtClean="0">
                                  <a:latin typeface="Cambria Math" panose="02040503050406030204" pitchFamily="18" charset="0"/>
                                </a:rPr>
                                <m:t>𝑒𝑞</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=0.1451+</m:t>
                          </m:r>
                          <m:r>
                            <a:rPr lang="en-US" sz="2000" b="0" i="1" smtClean="0">
                              <a:latin typeface="Cambria Math" panose="02040503050406030204" pitchFamily="18" charset="0"/>
                            </a:rPr>
                            <m:t>𝑗</m:t>
                          </m:r>
                          <m:r>
                            <a:rPr lang="en-US" sz="2000" b="0" i="1" smtClean="0">
                              <a:latin typeface="Cambria Math" panose="02040503050406030204" pitchFamily="18" charset="0"/>
                            </a:rPr>
                            <m:t>0.2830 </m:t>
                          </m:r>
                          <m:r>
                            <m:rPr>
                              <m:sty m:val="p"/>
                            </m:rPr>
                            <a:rPr lang="el-GR" sz="2000" i="1">
                              <a:latin typeface="Cambria Math" panose="02040503050406030204" pitchFamily="18" charset="0"/>
                              <a:ea typeface="Cambria Math" panose="02040503050406030204" pitchFamily="18" charset="0"/>
                            </a:rPr>
                            <m:t>Ω</m:t>
                          </m:r>
                        </m:e>
                      </m:nary>
                    </m:oMath>
                  </m:oMathPara>
                </a14:m>
                <a:endParaRPr lang="en-US" sz="2000" dirty="0"/>
              </a:p>
            </p:txBody>
          </p:sp>
        </mc:Choice>
        <mc:Fallback xmlns="">
          <p:sp>
            <p:nvSpPr>
              <p:cNvPr id="13" name="Rectangle 12"/>
              <p:cNvSpPr>
                <a:spLocks noRot="1" noChangeAspect="1" noMove="1" noResize="1" noEditPoints="1" noAdjustHandles="1" noChangeArrowheads="1" noChangeShapeType="1" noTextEdit="1"/>
              </p:cNvSpPr>
              <p:nvPr/>
            </p:nvSpPr>
            <p:spPr>
              <a:xfrm>
                <a:off x="2286000" y="3071516"/>
                <a:ext cx="4863896" cy="957634"/>
              </a:xfrm>
              <a:prstGeom prst="rect">
                <a:avLst/>
              </a:prstGeom>
              <a:blipFill>
                <a:blip r:embed="rId3"/>
                <a:stretch>
                  <a:fillRect/>
                </a:stretch>
              </a:blipFill>
            </p:spPr>
            <p:txBody>
              <a:bodyPr/>
              <a:lstStyle/>
              <a:p>
                <a:r>
                  <a:rPr lang="en-US">
                    <a:noFill/>
                  </a:rPr>
                  <a:t> </a:t>
                </a:r>
              </a:p>
            </p:txBody>
          </p:sp>
        </mc:Fallback>
      </mc:AlternateContent>
      <p:sp>
        <p:nvSpPr>
          <p:cNvPr id="14" name="Rectangle 13"/>
          <p:cNvSpPr/>
          <p:nvPr/>
        </p:nvSpPr>
        <p:spPr>
          <a:xfrm>
            <a:off x="168164" y="4106989"/>
            <a:ext cx="8915402" cy="400110"/>
          </a:xfrm>
          <a:prstGeom prst="rect">
            <a:avLst/>
          </a:prstGeom>
        </p:spPr>
        <p:txBody>
          <a:bodyPr wrap="square">
            <a:spAutoFit/>
          </a:bodyPr>
          <a:lstStyle/>
          <a:p>
            <a:r>
              <a:rPr lang="en-US" sz="2000" dirty="0">
                <a:solidFill>
                  <a:srgbClr val="000000"/>
                </a:solidFill>
              </a:rPr>
              <a:t>The value of the compensator impedance in volts is given as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5" name="TextBox 14"/>
              <p:cNvSpPr txBox="1"/>
              <p:nvPr/>
            </p:nvSpPr>
            <p:spPr>
              <a:xfrm>
                <a:off x="1944584" y="4501652"/>
                <a:ext cx="5986382"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𝑅</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rPr>
                        <m:t>𝑗</m:t>
                      </m:r>
                      <m:sSup>
                        <m:sSupPr>
                          <m:ctrlPr>
                            <a:rPr lang="en-US" sz="2000" i="1">
                              <a:latin typeface="Cambria Math" panose="02040503050406030204" pitchFamily="18" charset="0"/>
                            </a:rPr>
                          </m:ctrlPr>
                        </m:sSupPr>
                        <m:e>
                          <m:r>
                            <a:rPr lang="en-US" sz="2000" b="0" i="1" smtClean="0">
                              <a:latin typeface="Cambria Math" panose="02040503050406030204" pitchFamily="18" charset="0"/>
                            </a:rPr>
                            <m:t>𝑋</m:t>
                          </m:r>
                        </m:e>
                        <m:sup>
                          <m:r>
                            <a:rPr lang="en-US" sz="2000" i="1">
                              <a:latin typeface="Cambria Math" panose="02040503050406030204" pitchFamily="18" charset="0"/>
                            </a:rPr>
                            <m:t>′</m:t>
                          </m:r>
                        </m:sup>
                      </m:sSup>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0.1451+</m:t>
                          </m:r>
                          <m:r>
                            <a:rPr lang="en-US" sz="2000" b="0" i="1" smtClean="0">
                              <a:latin typeface="Cambria Math" panose="02040503050406030204" pitchFamily="18" charset="0"/>
                            </a:rPr>
                            <m:t>𝑗</m:t>
                          </m:r>
                          <m:r>
                            <a:rPr lang="en-US" sz="2000" b="0" i="1" smtClean="0">
                              <a:latin typeface="Cambria Math" panose="02040503050406030204" pitchFamily="18" charset="0"/>
                            </a:rPr>
                            <m:t>0.2830</m:t>
                          </m:r>
                        </m:e>
                      </m:d>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r>
                            <a:rPr lang="en-US" sz="2000" b="0" i="1" smtClean="0">
                              <a:latin typeface="Cambria Math" panose="02040503050406030204" pitchFamily="18" charset="0"/>
                            </a:rPr>
                            <m:t>000</m:t>
                          </m:r>
                        </m:num>
                        <m:den>
                          <m:r>
                            <a:rPr lang="en-US" sz="2000" b="0" i="1" smtClean="0">
                              <a:latin typeface="Cambria Math" panose="02040503050406030204" pitchFamily="18" charset="0"/>
                            </a:rPr>
                            <m:t>20</m:t>
                          </m:r>
                        </m:den>
                      </m:f>
                      <m:r>
                        <a:rPr lang="en-US" sz="2000" b="0" i="1" smtClean="0">
                          <a:latin typeface="Cambria Math" panose="02040503050406030204" pitchFamily="18" charset="0"/>
                        </a:rPr>
                        <m:t>=7.3+</m:t>
                      </m:r>
                      <m:r>
                        <a:rPr lang="en-US" sz="2000" b="0" i="1" smtClean="0">
                          <a:latin typeface="Cambria Math" panose="02040503050406030204" pitchFamily="18" charset="0"/>
                        </a:rPr>
                        <m:t>𝑗</m:t>
                      </m:r>
                      <m:r>
                        <a:rPr lang="en-US" sz="2000" b="0" i="1" smtClean="0">
                          <a:latin typeface="Cambria Math" panose="02040503050406030204" pitchFamily="18" charset="0"/>
                        </a:rPr>
                        <m:t>14.2 </m:t>
                      </m:r>
                      <m:r>
                        <a:rPr lang="en-US" sz="2000" b="0" i="1" smtClean="0">
                          <a:latin typeface="Cambria Math" panose="02040503050406030204" pitchFamily="18" charset="0"/>
                        </a:rPr>
                        <m:t>𝑉</m:t>
                      </m:r>
                    </m:oMath>
                  </m:oMathPara>
                </a14:m>
                <a:endParaRPr lang="en-US"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944584" y="4501652"/>
                <a:ext cx="5986382" cy="578235"/>
              </a:xfrm>
              <a:prstGeom prst="rect">
                <a:avLst/>
              </a:prstGeom>
              <a:blipFill>
                <a:blip r:embed="rId4"/>
                <a:stretch>
                  <a:fillRect/>
                </a:stretch>
              </a:blipFill>
            </p:spPr>
            <p:txBody>
              <a:bodyPr/>
              <a:lstStyle/>
              <a:p>
                <a:r>
                  <a:rPr lang="en-US">
                    <a:noFill/>
                  </a:rPr>
                  <a:t> </a:t>
                </a:r>
              </a:p>
            </p:txBody>
          </p:sp>
        </mc:Fallback>
      </mc:AlternateContent>
      <p:sp>
        <p:nvSpPr>
          <p:cNvPr id="17" name="Rectangle 16"/>
          <p:cNvSpPr/>
          <p:nvPr/>
        </p:nvSpPr>
        <p:spPr>
          <a:xfrm>
            <a:off x="168164" y="5089504"/>
            <a:ext cx="8915402" cy="400110"/>
          </a:xfrm>
          <a:prstGeom prst="rect">
            <a:avLst/>
          </a:prstGeom>
        </p:spPr>
        <p:txBody>
          <a:bodyPr wrap="square">
            <a:spAutoFit/>
          </a:bodyPr>
          <a:lstStyle/>
          <a:p>
            <a:r>
              <a:rPr lang="en-US" sz="2000" dirty="0">
                <a:solidFill>
                  <a:srgbClr val="000000"/>
                </a:solidFill>
              </a:rPr>
              <a:t>The value of the compensator settings in Ohms is</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8" name="Rectangle 17"/>
              <p:cNvSpPr/>
              <p:nvPr/>
            </p:nvSpPr>
            <p:spPr>
              <a:xfrm>
                <a:off x="2362200" y="5444798"/>
                <a:ext cx="4324004" cy="540404"/>
              </a:xfrm>
              <a:prstGeom prst="rect">
                <a:avLst/>
              </a:prstGeom>
            </p:spPr>
            <p:txBody>
              <a:bodyPr wrap="none">
                <a:sp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𝑅</m:t>
                        </m:r>
                      </m:e>
                      <m:sub>
                        <m:r>
                          <m:rPr>
                            <m:sty m:val="p"/>
                          </m:rPr>
                          <a:rPr lang="el-GR" sz="2000" i="1">
                            <a:latin typeface="Cambria Math" panose="02040503050406030204" pitchFamily="18" charset="0"/>
                            <a:ea typeface="Cambria Math" panose="02040503050406030204" pitchFamily="18" charset="0"/>
                          </a:rPr>
                          <m:t>Ω</m:t>
                        </m:r>
                      </m:sub>
                    </m:sSub>
                    <m:r>
                      <a:rPr lang="en-US" sz="2000" b="0" i="1" smtClean="0">
                        <a:latin typeface="Cambria Math" panose="02040503050406030204" pitchFamily="18" charset="0"/>
                      </a:rPr>
                      <m:t>+</m:t>
                    </m:r>
                    <m:r>
                      <a:rPr lang="en-US" sz="2000" b="0" i="1" smtClean="0">
                        <a:latin typeface="Cambria Math" panose="02040503050406030204" pitchFamily="18" charset="0"/>
                      </a:rPr>
                      <m:t>𝑗</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𝑋</m:t>
                        </m:r>
                      </m:e>
                      <m:sub>
                        <m:r>
                          <m:rPr>
                            <m:sty m:val="p"/>
                          </m:rPr>
                          <a:rPr lang="el-GR" sz="2000" i="1">
                            <a:latin typeface="Cambria Math" panose="02040503050406030204" pitchFamily="18" charset="0"/>
                            <a:ea typeface="Cambria Math" panose="02040503050406030204" pitchFamily="18" charset="0"/>
                          </a:rPr>
                          <m:t>Ω</m:t>
                        </m:r>
                      </m:sub>
                    </m:sSub>
                    <m:r>
                      <a:rPr lang="en-US" sz="2000" b="0" i="1" smtClean="0">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7.3+</m:t>
                        </m:r>
                        <m:r>
                          <a:rPr lang="en-US" sz="2000" i="1">
                            <a:latin typeface="Cambria Math" panose="02040503050406030204" pitchFamily="18" charset="0"/>
                          </a:rPr>
                          <m:t>𝑗</m:t>
                        </m:r>
                        <m:r>
                          <a:rPr lang="en-US" sz="2000" i="1">
                            <a:latin typeface="Cambria Math" panose="02040503050406030204" pitchFamily="18" charset="0"/>
                          </a:rPr>
                          <m:t>14.2</m:t>
                        </m:r>
                      </m:num>
                      <m:den>
                        <m:r>
                          <a:rPr lang="en-US" sz="2000" b="0" i="1" smtClean="0">
                            <a:latin typeface="Cambria Math" panose="02040503050406030204" pitchFamily="18" charset="0"/>
                          </a:rPr>
                          <m:t>5</m:t>
                        </m:r>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1.46</m:t>
                    </m:r>
                    <m:r>
                      <a:rPr lang="en-US" sz="2000" i="1">
                        <a:latin typeface="Cambria Math" panose="02040503050406030204" pitchFamily="18" charset="0"/>
                      </a:rPr>
                      <m:t>+</m:t>
                    </m:r>
                    <m:r>
                      <a:rPr lang="en-US" sz="2000" i="1">
                        <a:latin typeface="Cambria Math" panose="02040503050406030204" pitchFamily="18" charset="0"/>
                      </a:rPr>
                      <m:t>𝑗</m:t>
                    </m:r>
                    <m:r>
                      <a:rPr lang="en-US" sz="2000" b="0" i="1" smtClean="0">
                        <a:latin typeface="Cambria Math" panose="02040503050406030204" pitchFamily="18" charset="0"/>
                      </a:rPr>
                      <m:t>2.84</m:t>
                    </m:r>
                  </m:oMath>
                </a14:m>
                <a:r>
                  <a:rPr lang="en-US" sz="2000" dirty="0"/>
                  <a:t> </a:t>
                </a:r>
                <a14:m>
                  <m:oMath xmlns:m="http://schemas.openxmlformats.org/officeDocument/2006/math">
                    <m:r>
                      <m:rPr>
                        <m:sty m:val="p"/>
                      </m:rPr>
                      <a:rPr lang="el-GR" sz="2000" i="1">
                        <a:latin typeface="Cambria Math" panose="02040503050406030204" pitchFamily="18" charset="0"/>
                        <a:ea typeface="Cambria Math" panose="02040503050406030204" pitchFamily="18" charset="0"/>
                      </a:rPr>
                      <m:t>Ω</m:t>
                    </m:r>
                  </m:oMath>
                </a14:m>
                <a:endParaRPr lang="en-US" sz="2000" dirty="0"/>
              </a:p>
            </p:txBody>
          </p:sp>
        </mc:Choice>
        <mc:Fallback xmlns="">
          <p:sp>
            <p:nvSpPr>
              <p:cNvPr id="18" name="Rectangle 17"/>
              <p:cNvSpPr>
                <a:spLocks noRot="1" noChangeAspect="1" noMove="1" noResize="1" noEditPoints="1" noAdjustHandles="1" noChangeArrowheads="1" noChangeShapeType="1" noTextEdit="1"/>
              </p:cNvSpPr>
              <p:nvPr/>
            </p:nvSpPr>
            <p:spPr>
              <a:xfrm>
                <a:off x="2362200" y="5444798"/>
                <a:ext cx="4324004" cy="540404"/>
              </a:xfrm>
              <a:prstGeom prst="rect">
                <a:avLst/>
              </a:prstGeom>
              <a:blipFill>
                <a:blip r:embed="rId5"/>
                <a:stretch>
                  <a:fillRect/>
                </a:stretch>
              </a:blipFill>
            </p:spPr>
            <p:txBody>
              <a:bodyPr/>
              <a:lstStyle/>
              <a:p>
                <a:r>
                  <a:rPr lang="en-US">
                    <a:noFill/>
                  </a:rPr>
                  <a:t> </a:t>
                </a:r>
              </a:p>
            </p:txBody>
          </p:sp>
        </mc:Fallback>
      </mc:AlternateContent>
      <p:sp>
        <p:nvSpPr>
          <p:cNvPr id="16"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2088422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27</a:t>
            </a:fld>
            <a:endParaRPr lang="en-US"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mc:AlternateContent xmlns:mc="http://schemas.openxmlformats.org/markup-compatibility/2006" xmlns:a14="http://schemas.microsoft.com/office/drawing/2010/main">
        <mc:Choice Requires="a14">
          <p:sp>
            <p:nvSpPr>
              <p:cNvPr id="11" name="Rectangle 10"/>
              <p:cNvSpPr/>
              <p:nvPr/>
            </p:nvSpPr>
            <p:spPr>
              <a:xfrm>
                <a:off x="2514600" y="1342212"/>
                <a:ext cx="4137864" cy="9124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𝑉𝑟𝑒𝑔</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r>
                                <a:rPr lang="en-US" sz="2000" b="0" i="1" smtClean="0">
                                  <a:latin typeface="Cambria Math" panose="02040503050406030204" pitchFamily="18" charset="0"/>
                                </a:rPr>
                                <m:t>3</m:t>
                              </m:r>
                            </m:e>
                            <m:sub>
                              <m:r>
                                <a:rPr lang="en-US" sz="2000" i="1">
                                  <a:latin typeface="Cambria Math" panose="02040503050406030204" pitchFamily="18" charset="0"/>
                                </a:rPr>
                                <m:t>𝑖</m:t>
                              </m:r>
                            </m:sub>
                          </m:sSub>
                        </m:num>
                        <m:den>
                          <m:r>
                            <a:rPr lang="en-US" sz="2000" i="1" smtClean="0">
                              <a:latin typeface="Cambria Math" panose="02040503050406030204" pitchFamily="18" charset="0"/>
                            </a:rPr>
                            <m:t>𝑃</m:t>
                          </m:r>
                          <m:r>
                            <a:rPr lang="en-US" sz="2000" b="0" i="1" smtClean="0">
                              <a:latin typeface="Cambria Math" panose="02040503050406030204" pitchFamily="18" charset="0"/>
                            </a:rPr>
                            <m:t>𝑇</m:t>
                          </m:r>
                        </m:den>
                      </m:f>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117.5</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3</m:t>
                              </m:r>
                              <m:r>
                                <a:rPr lang="en-US" sz="2000" b="0" i="1" smtClean="0">
                                  <a:latin typeface="Cambria Math" panose="02040503050406030204" pitchFamily="18" charset="0"/>
                                  <a:ea typeface="Cambria Math" panose="02040503050406030204" pitchFamily="18" charset="0"/>
                                </a:rPr>
                                <m:t>1.2</m:t>
                              </m:r>
                            </m:e>
                            <m:e>
                              <m:r>
                                <a:rPr lang="en-US" sz="2000" i="1">
                                  <a:latin typeface="Cambria Math" panose="02040503050406030204" pitchFamily="18" charset="0"/>
                                </a:rPr>
                                <m:t>117.</m:t>
                              </m:r>
                              <m:r>
                                <a:rPr lang="en-US" sz="2000" b="0" i="1" smtClean="0">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151.7</m:t>
                              </m:r>
                            </m:e>
                            <m:e>
                              <m:r>
                                <a:rPr lang="en-US" sz="2000" i="1">
                                  <a:latin typeface="Cambria Math" panose="02040503050406030204" pitchFamily="18" charset="0"/>
                                </a:rPr>
                                <m:t>11</m:t>
                              </m:r>
                              <m:r>
                                <a:rPr lang="en-US" sz="2000" b="0" i="1" smtClean="0">
                                  <a:latin typeface="Cambria Math" panose="02040503050406030204" pitchFamily="18" charset="0"/>
                                </a:rPr>
                                <m:t>6.7</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87.8</m:t>
                              </m:r>
                            </m:e>
                          </m:eqArr>
                        </m:e>
                      </m:d>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𝑉</m:t>
                      </m:r>
                    </m:oMath>
                  </m:oMathPara>
                </a14:m>
                <a:endParaRPr lang="en-US" sz="2000" dirty="0"/>
              </a:p>
            </p:txBody>
          </p:sp>
        </mc:Choice>
        <mc:Fallback xmlns="">
          <p:sp>
            <p:nvSpPr>
              <p:cNvPr id="11" name="Rectangle 10"/>
              <p:cNvSpPr>
                <a:spLocks noRot="1" noChangeAspect="1" noMove="1" noResize="1" noEditPoints="1" noAdjustHandles="1" noChangeArrowheads="1" noChangeShapeType="1" noTextEdit="1"/>
              </p:cNvSpPr>
              <p:nvPr/>
            </p:nvSpPr>
            <p:spPr>
              <a:xfrm>
                <a:off x="2514600" y="1342212"/>
                <a:ext cx="4137864" cy="912494"/>
              </a:xfrm>
              <a:prstGeom prst="rect">
                <a:avLst/>
              </a:prstGeom>
              <a:blipFill>
                <a:blip r:embed="rId2"/>
                <a:stretch>
                  <a:fillRect/>
                </a:stretch>
              </a:blipFill>
            </p:spPr>
            <p:txBody>
              <a:bodyPr/>
              <a:lstStyle/>
              <a:p>
                <a:r>
                  <a:rPr lang="en-US">
                    <a:noFill/>
                  </a:rPr>
                  <a:t> </a:t>
                </a:r>
              </a:p>
            </p:txBody>
          </p:sp>
        </mc:Fallback>
      </mc:AlternateContent>
      <p:sp>
        <p:nvSpPr>
          <p:cNvPr id="2" name="Rectangle 1"/>
          <p:cNvSpPr/>
          <p:nvPr/>
        </p:nvSpPr>
        <p:spPr>
          <a:xfrm>
            <a:off x="160282" y="647700"/>
            <a:ext cx="8983717" cy="707886"/>
          </a:xfrm>
          <a:prstGeom prst="rect">
            <a:avLst/>
          </a:prstGeom>
        </p:spPr>
        <p:txBody>
          <a:bodyPr wrap="square">
            <a:spAutoFit/>
          </a:bodyPr>
          <a:lstStyle/>
          <a:p>
            <a:pPr algn="just"/>
            <a:r>
              <a:rPr lang="en-US" sz="2000" dirty="0">
                <a:solidFill>
                  <a:srgbClr val="000000"/>
                </a:solidFill>
              </a:rPr>
              <a:t>With the regulator in the neutral position, the voltages being input to the compensator circuit for the given conditions are</a:t>
            </a:r>
            <a:endParaRPr lang="en-US" sz="2000" dirty="0">
              <a:solidFill>
                <a:srgbClr val="000000"/>
              </a:solidFill>
              <a:effectLst/>
            </a:endParaRPr>
          </a:p>
        </p:txBody>
      </p:sp>
      <p:sp>
        <p:nvSpPr>
          <p:cNvPr id="5" name="Rectangle 4"/>
          <p:cNvSpPr/>
          <p:nvPr/>
        </p:nvSpPr>
        <p:spPr>
          <a:xfrm>
            <a:off x="152399" y="2217434"/>
            <a:ext cx="8991599" cy="400110"/>
          </a:xfrm>
          <a:prstGeom prst="rect">
            <a:avLst/>
          </a:prstGeom>
        </p:spPr>
        <p:txBody>
          <a:bodyPr wrap="square">
            <a:spAutoFit/>
          </a:bodyPr>
          <a:lstStyle/>
          <a:p>
            <a:r>
              <a:rPr lang="en-US" sz="2000" dirty="0">
                <a:solidFill>
                  <a:srgbClr val="000000"/>
                </a:solidFill>
              </a:rPr>
              <a:t>The compensator currents are</a:t>
            </a:r>
            <a:endParaRPr lang="en-US" sz="2000" dirty="0">
              <a:solidFill>
                <a:srgbClr val="000000"/>
              </a:solidFill>
              <a:effectLst/>
            </a:endParaRPr>
          </a:p>
        </p:txBody>
      </p:sp>
      <mc:AlternateContent xmlns:mc="http://schemas.openxmlformats.org/markup-compatibility/2006">
        <mc:Choice xmlns:a14="http://schemas.microsoft.com/office/drawing/2010/main" Requires="a14">
          <p:sp>
            <p:nvSpPr>
              <p:cNvPr id="16" name="Rectangle 15"/>
              <p:cNvSpPr/>
              <p:nvPr/>
            </p:nvSpPr>
            <p:spPr>
              <a:xfrm>
                <a:off x="2377949" y="2629537"/>
                <a:ext cx="4593052"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𝐼𝑐𝑜𝑚𝑝</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r>
                                <a:rPr lang="en-US" sz="2000" b="0" i="1" smtClean="0">
                                  <a:latin typeface="Cambria Math" panose="02040503050406030204" pitchFamily="18" charset="0"/>
                                </a:rPr>
                                <m:t>𝑎𝑏𝑐</m:t>
                              </m:r>
                            </m:e>
                            <m:sub>
                              <m:r>
                                <a:rPr lang="en-US" sz="2000" i="1">
                                  <a:latin typeface="Cambria Math" panose="02040503050406030204" pitchFamily="18" charset="0"/>
                                </a:rPr>
                                <m:t>𝑖</m:t>
                              </m:r>
                            </m:sub>
                          </m:sSub>
                        </m:num>
                        <m:den>
                          <m:r>
                            <a:rPr lang="en-US" sz="2000" b="0" i="1" smtClean="0">
                              <a:latin typeface="Cambria Math" panose="02040503050406030204" pitchFamily="18" charset="0"/>
                            </a:rPr>
                            <m:t>𝐶𝑇</m:t>
                          </m:r>
                        </m:den>
                      </m:f>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1.6460</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−63.6</m:t>
                              </m:r>
                            </m:e>
                            <m:e>
                              <m:r>
                                <a:rPr lang="en-US" sz="2000" i="1" smtClean="0">
                                  <a:latin typeface="Cambria Math" panose="02040503050406030204" pitchFamily="18" charset="0"/>
                                </a:rPr>
                                <m:t>2</m:t>
                              </m:r>
                              <m:r>
                                <a:rPr lang="en-US" sz="2000" b="0" i="1" smtClean="0">
                                  <a:latin typeface="Cambria Math" panose="02040503050406030204" pitchFamily="18" charset="0"/>
                                </a:rPr>
                                <m:t>.2727</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179.4</m:t>
                              </m:r>
                            </m:e>
                            <m:e>
                              <m:r>
                                <a:rPr lang="en-US" sz="2000" i="1" smtClean="0">
                                  <a:latin typeface="Cambria Math" panose="02040503050406030204" pitchFamily="18" charset="0"/>
                                </a:rPr>
                                <m:t>2</m:t>
                              </m:r>
                              <m:r>
                                <a:rPr lang="en-US" sz="2000" b="0" i="1" smtClean="0">
                                  <a:latin typeface="Cambria Math" panose="02040503050406030204" pitchFamily="18" charset="0"/>
                                </a:rPr>
                                <m:t>.8264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64.9</m:t>
                              </m:r>
                            </m:e>
                          </m:eqArr>
                        </m:e>
                      </m:d>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𝐴</m:t>
                      </m:r>
                    </m:oMath>
                  </m:oMathPara>
                </a14:m>
                <a:endParaRPr lang="en-US" sz="2000" dirty="0"/>
              </a:p>
            </p:txBody>
          </p:sp>
        </mc:Choice>
        <mc:Fallback>
          <p:sp>
            <p:nvSpPr>
              <p:cNvPr id="16" name="Rectangle 15"/>
              <p:cNvSpPr>
                <a:spLocks noRot="1" noChangeAspect="1" noMove="1" noResize="1" noEditPoints="1" noAdjustHandles="1" noChangeArrowheads="1" noChangeShapeType="1" noTextEdit="1"/>
              </p:cNvSpPr>
              <p:nvPr/>
            </p:nvSpPr>
            <p:spPr>
              <a:xfrm>
                <a:off x="2377949" y="2629537"/>
                <a:ext cx="4593052" cy="906210"/>
              </a:xfrm>
              <a:prstGeom prst="rect">
                <a:avLst/>
              </a:prstGeom>
              <a:blipFill>
                <a:blip r:embed="rId3"/>
                <a:stretch>
                  <a:fillRect b="-4110"/>
                </a:stretch>
              </a:blipFill>
            </p:spPr>
            <p:txBody>
              <a:bodyPr/>
              <a:lstStyle/>
              <a:p>
                <a:r>
                  <a:rPr lang="en-US">
                    <a:noFill/>
                  </a:rPr>
                  <a:t> </a:t>
                </a:r>
              </a:p>
            </p:txBody>
          </p:sp>
        </mc:Fallback>
      </mc:AlternateContent>
      <p:sp>
        <p:nvSpPr>
          <p:cNvPr id="6" name="Rectangle 5"/>
          <p:cNvSpPr/>
          <p:nvPr/>
        </p:nvSpPr>
        <p:spPr>
          <a:xfrm>
            <a:off x="152398" y="3479392"/>
            <a:ext cx="8991599" cy="707886"/>
          </a:xfrm>
          <a:prstGeom prst="rect">
            <a:avLst/>
          </a:prstGeom>
        </p:spPr>
        <p:txBody>
          <a:bodyPr wrap="square">
            <a:spAutoFit/>
          </a:bodyPr>
          <a:lstStyle/>
          <a:p>
            <a:pPr algn="just"/>
            <a:r>
              <a:rPr lang="en-US" sz="2000" dirty="0">
                <a:solidFill>
                  <a:srgbClr val="000000"/>
                </a:solidFill>
              </a:rPr>
              <a:t>With the input voltages and compensator currents, the voltages across the voltage relays in the compensator circuit are computed to be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7" name="TextBox 6"/>
              <p:cNvSpPr txBox="1"/>
              <p:nvPr/>
            </p:nvSpPr>
            <p:spPr>
              <a:xfrm>
                <a:off x="1828800" y="4199450"/>
                <a:ext cx="6482159" cy="8201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𝑟𝑒𝑙𝑎𝑦</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𝑟𝑒</m:t>
                              </m:r>
                              <m:r>
                                <a:rPr lang="en-US" sz="2000" b="0" i="1" smtClean="0">
                                  <a:latin typeface="Cambria Math" panose="02040503050406030204" pitchFamily="18" charset="0"/>
                                </a:rPr>
                                <m:t>𝑔</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𝑍</m:t>
                              </m:r>
                            </m:e>
                            <m:sub>
                              <m:r>
                                <a:rPr lang="en-US" sz="2000" b="0" i="1" smtClean="0">
                                  <a:latin typeface="Cambria Math" panose="02040503050406030204" pitchFamily="18" charset="0"/>
                                </a:rPr>
                                <m:t>𝑐𝑜𝑚𝑝</m:t>
                              </m:r>
                            </m:sub>
                          </m:sSub>
                        </m:e>
                      </m:d>
                      <m:r>
                        <a:rPr lang="en-US" sz="2000" i="1">
                          <a:latin typeface="Cambria Math" panose="02040503050406030204" pitchFamily="18" charset="0"/>
                          <a:ea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𝑐𝑜𝑚𝑝</m:t>
                              </m:r>
                            </m:sub>
                          </m:sSub>
                        </m:e>
                      </m:d>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i="1">
                                  <a:latin typeface="Cambria Math" panose="02040503050406030204" pitchFamily="18" charset="0"/>
                                </a:rPr>
                                <m:t>11</m:t>
                              </m:r>
                              <m:r>
                                <a:rPr lang="en-US" sz="2000" b="0" i="1" smtClean="0">
                                  <a:latin typeface="Cambria Math" panose="02040503050406030204" pitchFamily="18" charset="0"/>
                                </a:rPr>
                                <m:t>3.0</m:t>
                              </m:r>
                              <m:r>
                                <a:rPr lang="en-US" sz="2000" i="1">
                                  <a:latin typeface="Cambria Math" panose="02040503050406030204" pitchFamily="18" charset="0"/>
                                  <a:ea typeface="Cambria Math" panose="02040503050406030204" pitchFamily="18" charset="0"/>
                                </a:rPr>
                                <m:t>∠−3</m:t>
                              </m:r>
                              <m:r>
                                <a:rPr lang="en-US" sz="2000" b="0" i="1" smtClean="0">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5</m:t>
                              </m:r>
                            </m:e>
                            <m:e>
                              <m:r>
                                <a:rPr lang="en-US" sz="2000" i="1">
                                  <a:latin typeface="Cambria Math" panose="02040503050406030204" pitchFamily="18" charset="0"/>
                                </a:rPr>
                                <m:t>11</m:t>
                              </m:r>
                              <m:r>
                                <a:rPr lang="en-US" sz="2000" b="0" i="1" smtClean="0">
                                  <a:latin typeface="Cambria Math" panose="02040503050406030204" pitchFamily="18" charset="0"/>
                                </a:rPr>
                                <m:t>1</m:t>
                              </m:r>
                              <m:r>
                                <a:rPr lang="en-US" sz="2000" i="1">
                                  <a:latin typeface="Cambria Math" panose="02040503050406030204" pitchFamily="18" charset="0"/>
                                </a:rPr>
                                <m:t>.</m:t>
                              </m:r>
                              <m:r>
                                <a:rPr lang="en-US" sz="2000" b="0" i="1" smtClean="0">
                                  <a:latin typeface="Cambria Math" panose="02040503050406030204" pitchFamily="18" charset="0"/>
                                </a:rPr>
                                <m:t>3</m:t>
                              </m:r>
                              <m:r>
                                <a:rPr lang="en-US" sz="2000" i="1">
                                  <a:latin typeface="Cambria Math" panose="02040503050406030204" pitchFamily="18" charset="0"/>
                                  <a:ea typeface="Cambria Math" panose="02040503050406030204" pitchFamily="18" charset="0"/>
                                </a:rPr>
                                <m:t>∠−15</m:t>
                              </m:r>
                              <m:r>
                                <a:rPr lang="en-US" sz="2000" b="0" i="1" smtClean="0">
                                  <a:latin typeface="Cambria Math" panose="02040503050406030204" pitchFamily="18" charset="0"/>
                                  <a:ea typeface="Cambria Math" panose="02040503050406030204" pitchFamily="18" charset="0"/>
                                </a:rPr>
                                <m:t>3</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8</m:t>
                              </m:r>
                            </m:e>
                            <m:e>
                              <m:r>
                                <a:rPr lang="en-US" sz="2000" i="1">
                                  <a:latin typeface="Cambria Math" panose="02040503050406030204" pitchFamily="18" charset="0"/>
                                </a:rPr>
                                <m:t>1</m:t>
                              </m:r>
                              <m:r>
                                <a:rPr lang="en-US" sz="2000" b="0" i="1" smtClean="0">
                                  <a:latin typeface="Cambria Math" panose="02040503050406030204" pitchFamily="18" charset="0"/>
                                </a:rPr>
                                <m:t>09.0</m:t>
                              </m:r>
                              <m:r>
                                <a:rPr lang="en-US" sz="2000" i="1">
                                  <a:latin typeface="Cambria Math" panose="02040503050406030204" pitchFamily="18" charset="0"/>
                                  <a:ea typeface="Cambria Math" panose="02040503050406030204" pitchFamily="18" charset="0"/>
                                </a:rPr>
                                <m:t>∠8</m:t>
                              </m:r>
                              <m:r>
                                <a:rPr lang="en-US" sz="2000" b="0" i="1" smtClean="0">
                                  <a:latin typeface="Cambria Math" panose="02040503050406030204" pitchFamily="18" charset="0"/>
                                  <a:ea typeface="Cambria Math" panose="02040503050406030204" pitchFamily="18" charset="0"/>
                                </a:rPr>
                                <m:t>4</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5</m:t>
                              </m:r>
                            </m:e>
                          </m:eqArr>
                        </m:e>
                      </m:d>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𝑉</m:t>
                      </m:r>
                    </m:oMath>
                  </m:oMathPara>
                </a14:m>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1828800" y="4199450"/>
                <a:ext cx="6482159" cy="820161"/>
              </a:xfrm>
              <a:prstGeom prst="rect">
                <a:avLst/>
              </a:prstGeom>
              <a:blipFill>
                <a:blip r:embed="rId4"/>
                <a:stretch>
                  <a:fillRect/>
                </a:stretch>
              </a:blipFill>
            </p:spPr>
            <p:txBody>
              <a:bodyPr/>
              <a:lstStyle/>
              <a:p>
                <a:r>
                  <a:rPr lang="en-US">
                    <a:noFill/>
                  </a:rPr>
                  <a:t> </a:t>
                </a:r>
              </a:p>
            </p:txBody>
          </p:sp>
        </mc:Fallback>
      </mc:AlternateContent>
      <p:sp>
        <p:nvSpPr>
          <p:cNvPr id="8" name="Rectangle 7"/>
          <p:cNvSpPr/>
          <p:nvPr/>
        </p:nvSpPr>
        <p:spPr>
          <a:xfrm>
            <a:off x="152398" y="5224787"/>
            <a:ext cx="9044154" cy="400110"/>
          </a:xfrm>
          <a:prstGeom prst="rect">
            <a:avLst/>
          </a:prstGeom>
        </p:spPr>
        <p:txBody>
          <a:bodyPr wrap="square">
            <a:spAutoFit/>
          </a:bodyPr>
          <a:lstStyle/>
          <a:p>
            <a:r>
              <a:rPr lang="en-US" sz="2000" dirty="0">
                <a:solidFill>
                  <a:srgbClr val="000000"/>
                </a:solidFill>
              </a:rPr>
              <a:t>Notice how close these compare to the actual voltages on a 120 V base at node 4.</a:t>
            </a:r>
            <a:endParaRPr lang="en-US" sz="2000" dirty="0">
              <a:solidFill>
                <a:srgbClr val="000000"/>
              </a:solidFill>
              <a:effectLst/>
            </a:endParaRPr>
          </a:p>
        </p:txBody>
      </p:sp>
      <p:sp>
        <p:nvSpPr>
          <p:cNvPr id="12"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321716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z="1100" smtClean="0"/>
              <a:t>28</a:t>
            </a:fld>
            <a:endParaRPr lang="en-US" sz="1100"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3" name="Rectangle 2"/>
          <p:cNvSpPr/>
          <p:nvPr/>
        </p:nvSpPr>
        <p:spPr>
          <a:xfrm>
            <a:off x="42764" y="647700"/>
            <a:ext cx="9177435" cy="1938992"/>
          </a:xfrm>
          <a:prstGeom prst="rect">
            <a:avLst/>
          </a:prstGeom>
        </p:spPr>
        <p:txBody>
          <a:bodyPr wrap="square">
            <a:spAutoFit/>
          </a:bodyPr>
          <a:lstStyle/>
          <a:p>
            <a:r>
              <a:rPr lang="en-US" sz="2000" dirty="0">
                <a:solidFill>
                  <a:srgbClr val="000000"/>
                </a:solidFill>
              </a:rPr>
              <a:t>Assume that the voltage level has been set at 121 V with a bandwidth of 2 V. In the real world, the regulators on each phase will change taps one at a time until the relay on that phase reaches 120 V. In order to model this system, the flowchart of Fig.8 is slightly modified in the forward and backward sweeps.</a:t>
            </a:r>
          </a:p>
          <a:p>
            <a:endParaRPr lang="en-US" sz="2000" dirty="0">
              <a:solidFill>
                <a:srgbClr val="000000"/>
              </a:solidFill>
            </a:endParaRPr>
          </a:p>
          <a:p>
            <a:r>
              <a:rPr lang="en-US" sz="2000" i="1" dirty="0">
                <a:solidFill>
                  <a:srgbClr val="000000"/>
                </a:solidFill>
              </a:rPr>
              <a:t>Forward sweep</a:t>
            </a:r>
            <a:r>
              <a:rPr lang="en-US" sz="2000" dirty="0">
                <a:solidFill>
                  <a:srgbClr val="000000"/>
                </a:solidFill>
              </a:rPr>
              <a:t>:</a:t>
            </a:r>
          </a:p>
        </p:txBody>
      </p:sp>
      <mc:AlternateContent xmlns:mc="http://schemas.openxmlformats.org/markup-compatibility/2006" xmlns:a14="http://schemas.microsoft.com/office/drawing/2010/main">
        <mc:Choice Requires="a14">
          <p:sp>
            <p:nvSpPr>
              <p:cNvPr id="10" name="Rectangle 9"/>
              <p:cNvSpPr/>
              <p:nvPr/>
            </p:nvSpPr>
            <p:spPr>
              <a:xfrm>
                <a:off x="3124200" y="2402026"/>
                <a:ext cx="36156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𝐿𝑁</m:t>
                              </m:r>
                            </m:e>
                            <m:sub>
                              <m:r>
                                <a:rPr lang="en-US" sz="1800" b="0" i="1" smtClean="0">
                                  <a:latin typeface="Cambria Math" panose="02040503050406030204" pitchFamily="18" charset="0"/>
                                </a:rPr>
                                <m:t>2</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1</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𝐸</m:t>
                              </m:r>
                            </m:e>
                            <m:sub>
                              <m:r>
                                <a:rPr lang="en-US" sz="1800" b="0" i="1" smtClean="0">
                                  <a:latin typeface="Cambria Math" panose="02040503050406030204" pitchFamily="18" charset="0"/>
                                </a:rPr>
                                <m:t>𝑠</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e>
                            <m:sub>
                              <m:r>
                                <a:rPr lang="en-US" sz="1800" i="1">
                                  <a:latin typeface="Cambria Math" panose="02040503050406030204" pitchFamily="18" charset="0"/>
                                </a:rPr>
                                <m:t>1</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𝐴𝐵𝐶</m:t>
                              </m:r>
                            </m:sub>
                          </m:sSub>
                        </m:e>
                      </m:d>
                    </m:oMath>
                  </m:oMathPara>
                </a14:m>
                <a:endParaRPr lang="en-US" sz="1800" dirty="0"/>
              </a:p>
            </p:txBody>
          </p:sp>
        </mc:Choice>
        <mc:Fallback xmlns="">
          <p:sp>
            <p:nvSpPr>
              <p:cNvPr id="10" name="Rectangle 9"/>
              <p:cNvSpPr>
                <a:spLocks noRot="1" noChangeAspect="1" noMove="1" noResize="1" noEditPoints="1" noAdjustHandles="1" noChangeArrowheads="1" noChangeShapeType="1" noTextEdit="1"/>
              </p:cNvSpPr>
              <p:nvPr/>
            </p:nvSpPr>
            <p:spPr>
              <a:xfrm>
                <a:off x="3124200" y="2402026"/>
                <a:ext cx="3615605"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124200" y="2819400"/>
                <a:ext cx="38264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𝐿𝑁</m:t>
                              </m:r>
                            </m:e>
                            <m:sub>
                              <m:r>
                                <a:rPr lang="en-US" sz="1800" b="0" i="1" smtClean="0">
                                  <a:latin typeface="Cambria Math" panose="02040503050406030204" pitchFamily="18" charset="0"/>
                                </a:rPr>
                                <m:t>3</m:t>
                              </m:r>
                              <m:r>
                                <a:rPr lang="en-US" sz="1800" b="0" i="1" smtClean="0">
                                  <a:latin typeface="Cambria Math" panose="02040503050406030204" pitchFamily="18" charset="0"/>
                                </a:rPr>
                                <m:t>𝑟</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𝑡</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𝑉𝐿𝑁</m:t>
                              </m:r>
                            </m:e>
                            <m:sub>
                              <m:r>
                                <a:rPr lang="en-US" sz="1800" b="0" i="1" smtClean="0">
                                  <a:latin typeface="Cambria Math" panose="02040503050406030204" pitchFamily="18" charset="0"/>
                                </a:rPr>
                                <m:t>2</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𝑡</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𝑖𝑛</m:t>
                              </m:r>
                            </m:sub>
                          </m:sSub>
                        </m:e>
                      </m:d>
                    </m:oMath>
                  </m:oMathPara>
                </a14:m>
                <a:endParaRPr lang="en-US" sz="1800" dirty="0"/>
              </a:p>
            </p:txBody>
          </p:sp>
        </mc:Choice>
        <mc:Fallback xmlns="">
          <p:sp>
            <p:nvSpPr>
              <p:cNvPr id="13" name="Rectangle 12"/>
              <p:cNvSpPr>
                <a:spLocks noRot="1" noChangeAspect="1" noMove="1" noResize="1" noEditPoints="1" noAdjustHandles="1" noChangeArrowheads="1" noChangeShapeType="1" noTextEdit="1"/>
              </p:cNvSpPr>
              <p:nvPr/>
            </p:nvSpPr>
            <p:spPr>
              <a:xfrm>
                <a:off x="3124200" y="2819400"/>
                <a:ext cx="3826432" cy="369332"/>
              </a:xfrm>
              <a:prstGeom prst="rect">
                <a:avLst/>
              </a:prstGeom>
              <a:blipFill>
                <a:blip r:embed="rId3"/>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124200" y="3236774"/>
                <a:ext cx="4380366" cy="4116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𝐿𝑁</m:t>
                              </m:r>
                            </m:e>
                            <m:sub>
                              <m:r>
                                <a:rPr lang="en-US" sz="1800" b="0" i="1" smtClean="0">
                                  <a:latin typeface="Cambria Math" panose="02040503050406030204" pitchFamily="18" charset="0"/>
                                </a:rPr>
                                <m:t>3</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𝑟𝑒𝑔</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𝑉𝐿𝑁</m:t>
                              </m:r>
                            </m:e>
                            <m:sub>
                              <m:r>
                                <a:rPr lang="en-US" sz="1800" b="0" i="1" smtClean="0">
                                  <a:latin typeface="Cambria Math" panose="02040503050406030204" pitchFamily="18" charset="0"/>
                                </a:rPr>
                                <m:t>3</m:t>
                              </m:r>
                              <m:r>
                                <a:rPr lang="en-US" sz="1800" b="0" i="1" smtClean="0">
                                  <a:latin typeface="Cambria Math" panose="02040503050406030204" pitchFamily="18" charset="0"/>
                                </a:rPr>
                                <m:t>𝑟</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𝑟𝑒𝑔</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𝑎𝑏𝑐</m:t>
                              </m:r>
                            </m:sub>
                          </m:sSub>
                        </m:e>
                      </m:d>
                    </m:oMath>
                  </m:oMathPara>
                </a14:m>
                <a:endParaRPr lang="en-US" sz="1800" dirty="0"/>
              </a:p>
            </p:txBody>
          </p:sp>
        </mc:Choice>
        <mc:Fallback xmlns="">
          <p:sp>
            <p:nvSpPr>
              <p:cNvPr id="14" name="Rectangle 13"/>
              <p:cNvSpPr>
                <a:spLocks noRot="1" noChangeAspect="1" noMove="1" noResize="1" noEditPoints="1" noAdjustHandles="1" noChangeArrowheads="1" noChangeShapeType="1" noTextEdit="1"/>
              </p:cNvSpPr>
              <p:nvPr/>
            </p:nvSpPr>
            <p:spPr>
              <a:xfrm>
                <a:off x="3124200" y="3236774"/>
                <a:ext cx="4380366" cy="411651"/>
              </a:xfrm>
              <a:prstGeom prst="rect">
                <a:avLst/>
              </a:prstGeom>
              <a:blipFill>
                <a:blip r:embed="rId4"/>
                <a:stretch>
                  <a:fillRect b="-5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124200" y="3662773"/>
                <a:ext cx="38963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r>
                                <a:rPr lang="en-US" sz="1800" b="0" i="1" smtClean="0">
                                  <a:latin typeface="Cambria Math" panose="02040503050406030204" pitchFamily="18" charset="0"/>
                                </a:rPr>
                                <m:t>𝐿𝑁</m:t>
                              </m:r>
                            </m:e>
                            <m:sub>
                              <m:r>
                                <a:rPr lang="en-US" sz="1800" b="0" i="1" smtClean="0">
                                  <a:latin typeface="Cambria Math" panose="02040503050406030204" pitchFamily="18" charset="0"/>
                                </a:rPr>
                                <m:t>4</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𝐴</m:t>
                              </m:r>
                            </m:e>
                            <m:sub>
                              <m:r>
                                <a:rPr lang="en-US" sz="1800" b="0" i="1" smtClean="0">
                                  <a:latin typeface="Cambria Math" panose="02040503050406030204" pitchFamily="18" charset="0"/>
                                </a:rPr>
                                <m:t>2</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𝑉𝐿𝑁</m:t>
                              </m:r>
                            </m:e>
                            <m:sub>
                              <m:r>
                                <a:rPr lang="en-US" sz="1800" b="0" i="1" smtClean="0">
                                  <a:latin typeface="Cambria Math" panose="02040503050406030204" pitchFamily="18" charset="0"/>
                                </a:rPr>
                                <m:t>3</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𝐵</m:t>
                              </m:r>
                            </m:e>
                            <m:sub>
                              <m:r>
                                <a:rPr lang="en-US" sz="1800" b="0" i="1" smtClean="0">
                                  <a:latin typeface="Cambria Math" panose="02040503050406030204" pitchFamily="18" charset="0"/>
                                </a:rPr>
                                <m:t>2</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𝑎𝑏𝑐</m:t>
                              </m:r>
                            </m:sub>
                          </m:sSub>
                        </m:e>
                      </m:d>
                    </m:oMath>
                  </m:oMathPara>
                </a14:m>
                <a:endParaRPr lang="en-US" sz="1800" dirty="0"/>
              </a:p>
            </p:txBody>
          </p:sp>
        </mc:Choice>
        <mc:Fallback xmlns="">
          <p:sp>
            <p:nvSpPr>
              <p:cNvPr id="15" name="Rectangle 14"/>
              <p:cNvSpPr>
                <a:spLocks noRot="1" noChangeAspect="1" noMove="1" noResize="1" noEditPoints="1" noAdjustHandles="1" noChangeArrowheads="1" noChangeShapeType="1" noTextEdit="1"/>
              </p:cNvSpPr>
              <p:nvPr/>
            </p:nvSpPr>
            <p:spPr>
              <a:xfrm>
                <a:off x="3124200" y="3662773"/>
                <a:ext cx="3896323" cy="369332"/>
              </a:xfrm>
              <a:prstGeom prst="rect">
                <a:avLst/>
              </a:prstGeom>
              <a:blipFill>
                <a:blip r:embed="rId5"/>
                <a:stretch>
                  <a:fillRect b="-1667"/>
                </a:stretch>
              </a:blipFill>
            </p:spPr>
            <p:txBody>
              <a:bodyPr/>
              <a:lstStyle/>
              <a:p>
                <a:r>
                  <a:rPr lang="en-US">
                    <a:noFill/>
                  </a:rPr>
                  <a:t> </a:t>
                </a:r>
              </a:p>
            </p:txBody>
          </p:sp>
        </mc:Fallback>
      </mc:AlternateContent>
      <p:sp>
        <p:nvSpPr>
          <p:cNvPr id="17" name="TextBox 16"/>
          <p:cNvSpPr txBox="1"/>
          <p:nvPr/>
        </p:nvSpPr>
        <p:spPr>
          <a:xfrm>
            <a:off x="8081275" y="2940066"/>
            <a:ext cx="614271" cy="369332"/>
          </a:xfrm>
          <a:prstGeom prst="rect">
            <a:avLst/>
          </a:prstGeom>
          <a:noFill/>
        </p:spPr>
        <p:txBody>
          <a:bodyPr wrap="none" rtlCol="0">
            <a:spAutoFit/>
          </a:bodyPr>
          <a:lstStyle/>
          <a:p>
            <a:r>
              <a:rPr lang="en-US" sz="1800" dirty="0"/>
              <a:t>(9.a)</a:t>
            </a:r>
          </a:p>
        </p:txBody>
      </p:sp>
      <p:sp>
        <p:nvSpPr>
          <p:cNvPr id="12" name="Rectangle 11"/>
          <p:cNvSpPr/>
          <p:nvPr/>
        </p:nvSpPr>
        <p:spPr>
          <a:xfrm>
            <a:off x="42764" y="4056283"/>
            <a:ext cx="1976951" cy="400110"/>
          </a:xfrm>
          <a:prstGeom prst="rect">
            <a:avLst/>
          </a:prstGeom>
        </p:spPr>
        <p:txBody>
          <a:bodyPr wrap="none">
            <a:spAutoFit/>
          </a:bodyPr>
          <a:lstStyle/>
          <a:p>
            <a:r>
              <a:rPr lang="en-US" sz="2000" i="1" dirty="0">
                <a:solidFill>
                  <a:srgbClr val="000000"/>
                </a:solidFill>
              </a:rPr>
              <a:t>Backward sweep</a:t>
            </a:r>
            <a:r>
              <a:rPr lang="en-US" sz="2000" dirty="0">
                <a:solidFill>
                  <a:srgbClr val="000000"/>
                </a:solidFill>
              </a:rPr>
              <a:t>:</a:t>
            </a:r>
          </a:p>
        </p:txBody>
      </p:sp>
      <mc:AlternateContent xmlns:mc="http://schemas.openxmlformats.org/markup-compatibility/2006" xmlns:a14="http://schemas.microsoft.com/office/drawing/2010/main">
        <mc:Choice Requires="a14">
          <p:sp>
            <p:nvSpPr>
              <p:cNvPr id="18" name="Rectangle 17"/>
              <p:cNvSpPr/>
              <p:nvPr/>
            </p:nvSpPr>
            <p:spPr>
              <a:xfrm>
                <a:off x="3751710" y="4419600"/>
                <a:ext cx="1785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b="0" i="1" smtClean="0">
                                  <a:latin typeface="Cambria Math" panose="02040503050406030204" pitchFamily="18" charset="0"/>
                                </a:rPr>
                                <m:t>𝑜𝑙𝑑</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𝑉𝐿𝑁</m:t>
                              </m:r>
                            </m:e>
                            <m:sub>
                              <m:r>
                                <a:rPr lang="en-US" sz="1800" b="0" i="1" smtClean="0">
                                  <a:latin typeface="Cambria Math" panose="02040503050406030204" pitchFamily="18" charset="0"/>
                                </a:rPr>
                                <m:t>4</m:t>
                              </m:r>
                            </m:sub>
                          </m:sSub>
                        </m:e>
                      </m:d>
                    </m:oMath>
                  </m:oMathPara>
                </a14:m>
                <a:endParaRPr lang="en-US" sz="1800" dirty="0"/>
              </a:p>
            </p:txBody>
          </p:sp>
        </mc:Choice>
        <mc:Fallback xmlns="">
          <p:sp>
            <p:nvSpPr>
              <p:cNvPr id="18" name="Rectangle 17"/>
              <p:cNvSpPr>
                <a:spLocks noRot="1" noChangeAspect="1" noMove="1" noResize="1" noEditPoints="1" noAdjustHandles="1" noChangeArrowheads="1" noChangeShapeType="1" noTextEdit="1"/>
              </p:cNvSpPr>
              <p:nvPr/>
            </p:nvSpPr>
            <p:spPr>
              <a:xfrm>
                <a:off x="3751710" y="4419600"/>
                <a:ext cx="1785682"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3505200" y="4953000"/>
                <a:ext cx="2273379" cy="4116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𝑖𝑛</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𝑟𝑒𝑔</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𝑎𝑏𝑐</m:t>
                              </m:r>
                            </m:sub>
                          </m:sSub>
                        </m:e>
                      </m:d>
                    </m:oMath>
                  </m:oMathPara>
                </a14:m>
                <a:endParaRPr lang="en-US" sz="1800" dirty="0"/>
              </a:p>
            </p:txBody>
          </p:sp>
        </mc:Choice>
        <mc:Fallback xmlns="">
          <p:sp>
            <p:nvSpPr>
              <p:cNvPr id="19" name="Rectangle 18"/>
              <p:cNvSpPr>
                <a:spLocks noRot="1" noChangeAspect="1" noMove="1" noResize="1" noEditPoints="1" noAdjustHandles="1" noChangeArrowheads="1" noChangeShapeType="1" noTextEdit="1"/>
              </p:cNvSpPr>
              <p:nvPr/>
            </p:nvSpPr>
            <p:spPr>
              <a:xfrm>
                <a:off x="3505200" y="4953000"/>
                <a:ext cx="2273379" cy="411651"/>
              </a:xfrm>
              <a:prstGeom prst="rect">
                <a:avLst/>
              </a:prstGeom>
              <a:blipFill>
                <a:blip r:embed="rId7"/>
                <a:stretch>
                  <a:fillRect b="-44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696855" y="5528719"/>
                <a:ext cx="208172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𝐼</m:t>
                              </m:r>
                            </m:e>
                            <m:sub>
                              <m:r>
                                <a:rPr lang="en-US" sz="1800" b="0" i="1" smtClean="0">
                                  <a:latin typeface="Cambria Math" panose="02040503050406030204" pitchFamily="18" charset="0"/>
                                </a:rPr>
                                <m:t>𝐴𝐵𝐶</m:t>
                              </m:r>
                            </m:sub>
                          </m:sSub>
                        </m:e>
                      </m:d>
                      <m:r>
                        <a:rPr lang="en-US" sz="1800" i="1">
                          <a:latin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𝑑</m:t>
                              </m:r>
                            </m:e>
                            <m:sub>
                              <m:r>
                                <a:rPr lang="en-US" sz="1800" b="0" i="1" smtClean="0">
                                  <a:latin typeface="Cambria Math" panose="02040503050406030204" pitchFamily="18" charset="0"/>
                                </a:rPr>
                                <m:t>𝑡</m:t>
                              </m:r>
                            </m:sub>
                          </m:sSub>
                        </m:e>
                      </m:d>
                      <m:r>
                        <a:rPr lang="en-US" sz="1800" i="1">
                          <a:latin typeface="Cambria Math" panose="02040503050406030204" pitchFamily="18" charset="0"/>
                          <a:ea typeface="Cambria Math" panose="02040503050406030204" pitchFamily="18" charset="0"/>
                        </a:rPr>
                        <m:t>∙</m:t>
                      </m:r>
                      <m:d>
                        <m:dPr>
                          <m:begChr m:val="["/>
                          <m:endChr m:val="]"/>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b="0" i="1" smtClean="0">
                                  <a:latin typeface="Cambria Math" panose="02040503050406030204" pitchFamily="18" charset="0"/>
                                </a:rPr>
                                <m:t>𝑖𝑛</m:t>
                              </m:r>
                            </m:sub>
                          </m:sSub>
                        </m:e>
                      </m:d>
                    </m:oMath>
                  </m:oMathPara>
                </a14:m>
                <a:endParaRPr lang="en-US" sz="1800" dirty="0"/>
              </a:p>
            </p:txBody>
          </p:sp>
        </mc:Choice>
        <mc:Fallback xmlns="">
          <p:sp>
            <p:nvSpPr>
              <p:cNvPr id="20" name="Rectangle 19"/>
              <p:cNvSpPr>
                <a:spLocks noRot="1" noChangeAspect="1" noMove="1" noResize="1" noEditPoints="1" noAdjustHandles="1" noChangeArrowheads="1" noChangeShapeType="1" noTextEdit="1"/>
              </p:cNvSpPr>
              <p:nvPr/>
            </p:nvSpPr>
            <p:spPr>
              <a:xfrm>
                <a:off x="3696855" y="5528719"/>
                <a:ext cx="2081724" cy="369332"/>
              </a:xfrm>
              <a:prstGeom prst="rect">
                <a:avLst/>
              </a:prstGeom>
              <a:blipFill>
                <a:blip r:embed="rId8"/>
                <a:stretch>
                  <a:fillRect b="-1639"/>
                </a:stretch>
              </a:blipFill>
            </p:spPr>
            <p:txBody>
              <a:bodyPr/>
              <a:lstStyle/>
              <a:p>
                <a:r>
                  <a:rPr lang="en-US">
                    <a:noFill/>
                  </a:rPr>
                  <a:t> </a:t>
                </a:r>
              </a:p>
            </p:txBody>
          </p:sp>
        </mc:Fallback>
      </mc:AlternateContent>
      <p:sp>
        <p:nvSpPr>
          <p:cNvPr id="21" name="TextBox 20"/>
          <p:cNvSpPr txBox="1"/>
          <p:nvPr/>
        </p:nvSpPr>
        <p:spPr>
          <a:xfrm>
            <a:off x="8080705" y="5025442"/>
            <a:ext cx="627095" cy="369332"/>
          </a:xfrm>
          <a:prstGeom prst="rect">
            <a:avLst/>
          </a:prstGeom>
          <a:noFill/>
        </p:spPr>
        <p:txBody>
          <a:bodyPr wrap="none" rtlCol="0">
            <a:spAutoFit/>
          </a:bodyPr>
          <a:lstStyle/>
          <a:p>
            <a:r>
              <a:rPr lang="en-US" sz="1800" dirty="0"/>
              <a:t>(9.b)</a:t>
            </a:r>
          </a:p>
        </p:txBody>
      </p:sp>
      <p:sp>
        <p:nvSpPr>
          <p:cNvPr id="16"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4294791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29</a:t>
            </a:fld>
            <a:endParaRPr lang="en-US"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2" name="Rectangle 1"/>
          <p:cNvSpPr/>
          <p:nvPr/>
        </p:nvSpPr>
        <p:spPr>
          <a:xfrm>
            <a:off x="152400" y="655583"/>
            <a:ext cx="8991600" cy="1015663"/>
          </a:xfrm>
          <a:prstGeom prst="rect">
            <a:avLst/>
          </a:prstGeom>
        </p:spPr>
        <p:txBody>
          <a:bodyPr wrap="square">
            <a:spAutoFit/>
          </a:bodyPr>
          <a:lstStyle/>
          <a:p>
            <a:pPr algn="just"/>
            <a:r>
              <a:rPr lang="en-US" sz="2000" dirty="0">
                <a:solidFill>
                  <a:srgbClr val="000000"/>
                </a:solidFill>
              </a:rPr>
              <a:t>After the analysis routine has converged, a new routine will compute whether or not tap changes need to be made. The Mathcad routine for computing the new taps is shown in Fig.10.</a:t>
            </a:r>
            <a:endParaRPr lang="en-US" sz="2000" dirty="0">
              <a:solidFill>
                <a:srgbClr val="000000"/>
              </a:solidFill>
              <a:effectLst/>
            </a:endParaRPr>
          </a:p>
        </p:txBody>
      </p:sp>
      <p:sp>
        <p:nvSpPr>
          <p:cNvPr id="16" name="TextBox 15"/>
          <p:cNvSpPr txBox="1"/>
          <p:nvPr/>
        </p:nvSpPr>
        <p:spPr>
          <a:xfrm>
            <a:off x="2133600" y="5413776"/>
            <a:ext cx="5174314" cy="400110"/>
          </a:xfrm>
          <a:prstGeom prst="rect">
            <a:avLst/>
          </a:prstGeom>
          <a:noFill/>
        </p:spPr>
        <p:txBody>
          <a:bodyPr wrap="square" rtlCol="0">
            <a:spAutoFit/>
          </a:bodyPr>
          <a:lstStyle/>
          <a:p>
            <a:pPr algn="ctr"/>
            <a:r>
              <a:rPr lang="en-US" sz="2000" dirty="0"/>
              <a:t>Fig.10 Tap changing routine</a:t>
            </a:r>
          </a:p>
        </p:txBody>
      </p:sp>
      <p:pic>
        <p:nvPicPr>
          <p:cNvPr id="5" name="Picture 4"/>
          <p:cNvPicPr>
            <a:picLocks noChangeAspect="1"/>
          </p:cNvPicPr>
          <p:nvPr/>
        </p:nvPicPr>
        <p:blipFill>
          <a:blip r:embed="rId2"/>
          <a:stretch>
            <a:fillRect/>
          </a:stretch>
        </p:blipFill>
        <p:spPr>
          <a:xfrm>
            <a:off x="3192704" y="1382088"/>
            <a:ext cx="2910992" cy="4031688"/>
          </a:xfrm>
          <a:prstGeom prst="rect">
            <a:avLst/>
          </a:prstGeom>
        </p:spPr>
      </p:pic>
      <p:sp>
        <p:nvSpPr>
          <p:cNvPr id="7"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150114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4480"/>
            <a:ext cx="5264390" cy="584775"/>
          </a:xfrm>
          <a:prstGeom prst="rect">
            <a:avLst/>
          </a:prstGeom>
        </p:spPr>
        <p:txBody>
          <a:bodyPr wrap="none">
            <a:spAutoFit/>
          </a:bodyPr>
          <a:lstStyle/>
          <a:p>
            <a:r>
              <a:rPr lang="en-US" sz="3200" dirty="0">
                <a:solidFill>
                  <a:srgbClr val="C8102E"/>
                </a:solidFill>
                <a:latin typeface="+mj-lt"/>
                <a:ea typeface="+mj-ea"/>
                <a:cs typeface="+mj-cs"/>
              </a:rPr>
              <a:t>Distribution Feeder Analysis</a:t>
            </a:r>
          </a:p>
        </p:txBody>
      </p:sp>
      <p:sp>
        <p:nvSpPr>
          <p:cNvPr id="2" name="Rectangle 1"/>
          <p:cNvSpPr/>
          <p:nvPr/>
        </p:nvSpPr>
        <p:spPr>
          <a:xfrm>
            <a:off x="152400" y="1066800"/>
            <a:ext cx="8972610" cy="2554545"/>
          </a:xfrm>
          <a:prstGeom prst="rect">
            <a:avLst/>
          </a:prstGeom>
        </p:spPr>
        <p:txBody>
          <a:bodyPr wrap="square">
            <a:spAutoFit/>
          </a:bodyPr>
          <a:lstStyle/>
          <a:p>
            <a:pPr marL="342900" indent="-342900" algn="just">
              <a:buFont typeface="Arial" panose="020B0604020202020204" pitchFamily="34" charset="0"/>
              <a:buChar char="•"/>
            </a:pPr>
            <a:r>
              <a:rPr lang="en-US" sz="2000" dirty="0"/>
              <a:t>The analysis of a distribution feeder will typically consist of a study of the feeder under normal steady-state operating conditions (</a:t>
            </a:r>
            <a:r>
              <a:rPr lang="en-US" sz="2000" dirty="0">
                <a:solidFill>
                  <a:srgbClr val="FF0000"/>
                </a:solidFill>
              </a:rPr>
              <a:t>power-flow analysis</a:t>
            </a:r>
            <a:r>
              <a:rPr lang="en-US" sz="2000" dirty="0"/>
              <a:t>) and a study of the feeder under short-circuit conditions (</a:t>
            </a:r>
            <a:r>
              <a:rPr lang="en-US" sz="2000" dirty="0">
                <a:solidFill>
                  <a:srgbClr val="FF0000"/>
                </a:solidFill>
              </a:rPr>
              <a:t>short-circuit analysis</a:t>
            </a:r>
            <a:r>
              <a:rPr lang="en-US" sz="2000" dirty="0"/>
              <a:t>). </a:t>
            </a:r>
          </a:p>
          <a:p>
            <a:pPr marL="342900" indent="-342900" algn="just">
              <a:buFont typeface="Arial" panose="020B0604020202020204" pitchFamily="34" charset="0"/>
              <a:buChar char="•"/>
            </a:pPr>
            <a:r>
              <a:rPr lang="en-US" sz="2000" dirty="0"/>
              <a:t>Both analyses are performed in phase frame.</a:t>
            </a:r>
          </a:p>
          <a:p>
            <a:pPr marL="342900" indent="-342900" algn="just">
              <a:buFont typeface="Arial" panose="020B0604020202020204" pitchFamily="34" charset="0"/>
              <a:buChar char="•"/>
            </a:pPr>
            <a:r>
              <a:rPr lang="en-US" sz="2000" dirty="0"/>
              <a:t>Models of all of the components of a distribution feeder have been developed in previous chapters. These models will be applied for the analysis under steady-state and short-circuit conditions.</a:t>
            </a:r>
          </a:p>
          <a:p>
            <a:pPr algn="just"/>
            <a:endParaRPr lang="en-US" sz="2000" dirty="0"/>
          </a:p>
        </p:txBody>
      </p:sp>
      <p:sp>
        <p:nvSpPr>
          <p:cNvPr id="4" name="Slide Number Placeholder 3"/>
          <p:cNvSpPr>
            <a:spLocks noGrp="1"/>
          </p:cNvSpPr>
          <p:nvPr>
            <p:ph type="sldNum" sz="quarter" idx="12"/>
          </p:nvPr>
        </p:nvSpPr>
        <p:spPr/>
        <p:txBody>
          <a:bodyPr/>
          <a:lstStyle/>
          <a:p>
            <a:fld id="{5B7A2384-8C5D-49F6-8259-B9A64ECD4852}" type="slidenum">
              <a:rPr lang="en-US" smtClean="0"/>
              <a:t>3</a:t>
            </a:fld>
            <a:endParaRPr lang="en-US" dirty="0"/>
          </a:p>
        </p:txBody>
      </p:sp>
      <p:sp>
        <p:nvSpPr>
          <p:cNvPr id="5"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314681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30</a:t>
            </a:fld>
            <a:endParaRPr lang="en-US"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2" name="Rectangle 1"/>
          <p:cNvSpPr/>
          <p:nvPr/>
        </p:nvSpPr>
        <p:spPr>
          <a:xfrm>
            <a:off x="31531" y="655630"/>
            <a:ext cx="8991600" cy="707886"/>
          </a:xfrm>
          <a:prstGeom prst="rect">
            <a:avLst/>
          </a:prstGeom>
        </p:spPr>
        <p:txBody>
          <a:bodyPr wrap="square">
            <a:spAutoFit/>
          </a:bodyPr>
          <a:lstStyle/>
          <a:p>
            <a:pPr algn="just"/>
            <a:r>
              <a:rPr lang="en-US" sz="2000" dirty="0"/>
              <a:t>The computational sequence for the determination of the final tap settings and convergence of the system is shown in the flowchart of Fig.11.</a:t>
            </a:r>
          </a:p>
        </p:txBody>
      </p:sp>
      <p:sp>
        <p:nvSpPr>
          <p:cNvPr id="16" name="TextBox 15"/>
          <p:cNvSpPr txBox="1"/>
          <p:nvPr/>
        </p:nvSpPr>
        <p:spPr>
          <a:xfrm>
            <a:off x="1828800" y="5618644"/>
            <a:ext cx="5174314" cy="400110"/>
          </a:xfrm>
          <a:prstGeom prst="rect">
            <a:avLst/>
          </a:prstGeom>
          <a:noFill/>
        </p:spPr>
        <p:txBody>
          <a:bodyPr wrap="square" rtlCol="0">
            <a:spAutoFit/>
          </a:bodyPr>
          <a:lstStyle/>
          <a:p>
            <a:pPr algn="ctr"/>
            <a:r>
              <a:rPr lang="en-US" sz="2000" dirty="0"/>
              <a:t>Fig.11 Computational sequence</a:t>
            </a:r>
          </a:p>
        </p:txBody>
      </p:sp>
      <p:pic>
        <p:nvPicPr>
          <p:cNvPr id="3" name="Picture 2"/>
          <p:cNvPicPr>
            <a:picLocks noChangeAspect="1"/>
          </p:cNvPicPr>
          <p:nvPr/>
        </p:nvPicPr>
        <p:blipFill>
          <a:blip r:embed="rId2"/>
          <a:stretch>
            <a:fillRect/>
          </a:stretch>
        </p:blipFill>
        <p:spPr>
          <a:xfrm>
            <a:off x="2750148" y="1363516"/>
            <a:ext cx="3554366" cy="4232328"/>
          </a:xfrm>
          <a:prstGeom prst="rect">
            <a:avLst/>
          </a:prstGeom>
        </p:spPr>
      </p:pic>
      <p:sp>
        <p:nvSpPr>
          <p:cNvPr id="7"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081004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31</a:t>
            </a:fld>
            <a:endParaRPr lang="en-US" dirty="0"/>
          </a:p>
        </p:txBody>
      </p:sp>
      <p:sp>
        <p:nvSpPr>
          <p:cNvPr id="9" name="Rectangle 8"/>
          <p:cNvSpPr/>
          <p:nvPr/>
        </p:nvSpPr>
        <p:spPr>
          <a:xfrm>
            <a:off x="152400" y="124480"/>
            <a:ext cx="1779654" cy="584775"/>
          </a:xfrm>
          <a:prstGeom prst="rect">
            <a:avLst/>
          </a:prstGeom>
        </p:spPr>
        <p:txBody>
          <a:bodyPr wrap="none">
            <a:spAutoFit/>
          </a:bodyPr>
          <a:lstStyle/>
          <a:p>
            <a:r>
              <a:rPr lang="en-US" sz="3200" dirty="0">
                <a:solidFill>
                  <a:srgbClr val="C8102E"/>
                </a:solidFill>
                <a:latin typeface="+mj-lt"/>
                <a:ea typeface="+mj-ea"/>
                <a:cs typeface="+mj-cs"/>
              </a:rPr>
              <a:t>Example</a:t>
            </a:r>
          </a:p>
        </p:txBody>
      </p:sp>
      <p:sp>
        <p:nvSpPr>
          <p:cNvPr id="5" name="Rectangle 4"/>
          <p:cNvSpPr/>
          <p:nvPr/>
        </p:nvSpPr>
        <p:spPr>
          <a:xfrm>
            <a:off x="141890" y="647700"/>
            <a:ext cx="8925910" cy="707886"/>
          </a:xfrm>
          <a:prstGeom prst="rect">
            <a:avLst/>
          </a:prstGeom>
        </p:spPr>
        <p:txBody>
          <a:bodyPr wrap="square">
            <a:spAutoFit/>
          </a:bodyPr>
          <a:lstStyle/>
          <a:p>
            <a:r>
              <a:rPr lang="en-US" sz="2000" dirty="0">
                <a:solidFill>
                  <a:srgbClr val="000000"/>
                </a:solidFill>
              </a:rPr>
              <a:t>The tap changing routine changes individual regulators one step at a time. The final tap settings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8" name="Rectangle 7"/>
              <p:cNvSpPr/>
              <p:nvPr/>
            </p:nvSpPr>
            <p:spPr>
              <a:xfrm>
                <a:off x="3733800" y="1219200"/>
                <a:ext cx="1652312" cy="9041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0" smtClean="0">
                          <a:latin typeface="Cambria Math" panose="02040503050406030204" pitchFamily="18" charset="0"/>
                        </a:rPr>
                        <m:t>[</m:t>
                      </m:r>
                      <m:r>
                        <m:rPr>
                          <m:sty m:val="p"/>
                        </m:rPr>
                        <a:rPr lang="en-US" sz="2000" b="0" i="0" smtClean="0">
                          <a:latin typeface="Cambria Math" panose="02040503050406030204" pitchFamily="18" charset="0"/>
                        </a:rPr>
                        <m:t>Tap</m:t>
                      </m:r>
                      <m:r>
                        <a:rPr lang="en-US" sz="2000" b="0" i="0" smtClean="0">
                          <a:latin typeface="Cambria Math" panose="02040503050406030204" pitchFamily="18" charset="0"/>
                        </a:rPr>
                        <m:t>]</m:t>
                      </m:r>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9</m:t>
                              </m:r>
                            </m:e>
                            <m:e>
                              <m:r>
                                <a:rPr lang="en-US" sz="2000" i="1" smtClean="0">
                                  <a:latin typeface="Cambria Math" panose="02040503050406030204" pitchFamily="18" charset="0"/>
                                </a:rPr>
                                <m:t>1</m:t>
                              </m:r>
                              <m:r>
                                <a:rPr lang="en-US" sz="2000" b="0" i="1" smtClean="0">
                                  <a:latin typeface="Cambria Math" panose="02040503050406030204" pitchFamily="18" charset="0"/>
                                </a:rPr>
                                <m:t>1</m:t>
                              </m:r>
                            </m:e>
                            <m:e>
                              <m:r>
                                <a:rPr lang="en-US" sz="2000" i="1" smtClean="0">
                                  <a:latin typeface="Cambria Math" panose="02040503050406030204" pitchFamily="18" charset="0"/>
                                </a:rPr>
                                <m:t>1</m:t>
                              </m:r>
                              <m:r>
                                <a:rPr lang="en-US" sz="2000" b="0" i="1" smtClean="0">
                                  <a:latin typeface="Cambria Math" panose="02040503050406030204" pitchFamily="18" charset="0"/>
                                </a:rPr>
                                <m:t>2</m:t>
                              </m:r>
                            </m:e>
                          </m:eqArr>
                        </m:e>
                      </m:d>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733800" y="1219200"/>
                <a:ext cx="1652312" cy="904158"/>
              </a:xfrm>
              <a:prstGeom prst="rect">
                <a:avLst/>
              </a:prstGeom>
              <a:blipFill>
                <a:blip r:embed="rId2"/>
                <a:stretch>
                  <a:fillRect/>
                </a:stretch>
              </a:blipFill>
            </p:spPr>
            <p:txBody>
              <a:bodyPr/>
              <a:lstStyle/>
              <a:p>
                <a:r>
                  <a:rPr lang="en-US">
                    <a:noFill/>
                  </a:rPr>
                  <a:t> </a:t>
                </a:r>
              </a:p>
            </p:txBody>
          </p:sp>
        </mc:Fallback>
      </mc:AlternateContent>
      <p:sp>
        <p:nvSpPr>
          <p:cNvPr id="6" name="Rectangle 5"/>
          <p:cNvSpPr/>
          <p:nvPr/>
        </p:nvSpPr>
        <p:spPr>
          <a:xfrm>
            <a:off x="141890" y="2209800"/>
            <a:ext cx="8915400" cy="400110"/>
          </a:xfrm>
          <a:prstGeom prst="rect">
            <a:avLst/>
          </a:prstGeom>
        </p:spPr>
        <p:txBody>
          <a:bodyPr wrap="square">
            <a:spAutoFit/>
          </a:bodyPr>
          <a:lstStyle/>
          <a:p>
            <a:r>
              <a:rPr lang="en-US" sz="2000" dirty="0">
                <a:solidFill>
                  <a:srgbClr val="000000"/>
                </a:solidFill>
              </a:rPr>
              <a:t>The final relay voltages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0" name="Rectangle 9"/>
              <p:cNvSpPr/>
              <p:nvPr/>
            </p:nvSpPr>
            <p:spPr>
              <a:xfrm>
                <a:off x="3482297" y="2700156"/>
                <a:ext cx="2234586"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𝑟𝑒𝑙𝑎𝑦</m:t>
                          </m:r>
                        </m:sub>
                      </m:sSub>
                      <m:r>
                        <a:rPr lang="en-US" sz="2000" b="0" i="0" smtClean="0">
                          <a:latin typeface="Cambria Math" panose="02040503050406030204" pitchFamily="18" charset="0"/>
                        </a:rPr>
                        <m:t>]</m:t>
                      </m:r>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120.3</m:t>
                              </m:r>
                            </m:e>
                            <m:e>
                              <m:r>
                                <a:rPr lang="en-US" sz="2000" i="1" smtClean="0">
                                  <a:latin typeface="Cambria Math" panose="02040503050406030204" pitchFamily="18" charset="0"/>
                                </a:rPr>
                                <m:t>1</m:t>
                              </m:r>
                              <m:r>
                                <a:rPr lang="en-US" sz="2000" b="0" i="1" smtClean="0">
                                  <a:latin typeface="Cambria Math" panose="02040503050406030204" pitchFamily="18" charset="0"/>
                                </a:rPr>
                                <m:t>20.4</m:t>
                              </m:r>
                            </m:e>
                            <m:e>
                              <m:r>
                                <a:rPr lang="en-US" sz="2000" i="1" smtClean="0">
                                  <a:latin typeface="Cambria Math" panose="02040503050406030204" pitchFamily="18" charset="0"/>
                                </a:rPr>
                                <m:t>1</m:t>
                              </m:r>
                              <m:r>
                                <a:rPr lang="en-US" sz="2000" b="0" i="1" smtClean="0">
                                  <a:latin typeface="Cambria Math" panose="02040503050406030204" pitchFamily="18" charset="0"/>
                                </a:rPr>
                                <m:t>20.1</m:t>
                              </m:r>
                            </m:e>
                          </m:eqArr>
                        </m:e>
                      </m:d>
                    </m:oMath>
                  </m:oMathPara>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3482297" y="2700156"/>
                <a:ext cx="2234586" cy="906210"/>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141890" y="3590696"/>
            <a:ext cx="9002110" cy="400110"/>
          </a:xfrm>
          <a:prstGeom prst="rect">
            <a:avLst/>
          </a:prstGeom>
        </p:spPr>
        <p:txBody>
          <a:bodyPr wrap="square">
            <a:spAutoFit/>
          </a:bodyPr>
          <a:lstStyle/>
          <a:p>
            <a:r>
              <a:rPr lang="en-US" sz="2000" dirty="0">
                <a:solidFill>
                  <a:srgbClr val="000000"/>
                </a:solidFill>
              </a:rPr>
              <a:t>The final voltages on a 120 V base at the load center (node 4) are</a:t>
            </a:r>
            <a:endParaRPr lang="en-US" sz="2000" dirty="0">
              <a:solidFill>
                <a:srgbClr val="000000"/>
              </a:solidFill>
              <a:effectLst/>
            </a:endParaRPr>
          </a:p>
        </p:txBody>
      </p:sp>
      <mc:AlternateContent xmlns:mc="http://schemas.openxmlformats.org/markup-compatibility/2006" xmlns:a14="http://schemas.microsoft.com/office/drawing/2010/main">
        <mc:Choice Requires="a14">
          <p:sp>
            <p:nvSpPr>
              <p:cNvPr id="12" name="Rectangle 11"/>
              <p:cNvSpPr/>
              <p:nvPr/>
            </p:nvSpPr>
            <p:spPr>
              <a:xfrm>
                <a:off x="3431370" y="3990806"/>
                <a:ext cx="2455737" cy="9062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r>
                            <a:rPr lang="en-US" sz="2000" b="0" i="1" smtClean="0">
                              <a:latin typeface="Cambria Math" panose="02040503050406030204" pitchFamily="18" charset="0"/>
                            </a:rPr>
                            <m:t>𝐿𝑁</m:t>
                          </m:r>
                        </m:e>
                        <m:sub>
                          <m:sSub>
                            <m:sSubPr>
                              <m:ctrlPr>
                                <a:rPr lang="en-US" sz="2000" i="1">
                                  <a:latin typeface="Cambria Math" panose="02040503050406030204" pitchFamily="18" charset="0"/>
                                </a:rPr>
                              </m:ctrlPr>
                            </m:sSubPr>
                            <m:e>
                              <m:r>
                                <a:rPr lang="en-US" sz="2000" b="0" i="1" smtClean="0">
                                  <a:latin typeface="Cambria Math" panose="02040503050406030204" pitchFamily="18" charset="0"/>
                                </a:rPr>
                                <m:t>4</m:t>
                              </m:r>
                            </m:e>
                            <m:sub>
                              <m:r>
                                <a:rPr lang="en-US" sz="2000" i="1">
                                  <a:latin typeface="Cambria Math" panose="02040503050406030204" pitchFamily="18" charset="0"/>
                                </a:rPr>
                                <m:t>120</m:t>
                              </m:r>
                            </m:sub>
                          </m:sSub>
                        </m:sub>
                      </m:sSub>
                      <m:r>
                        <a:rPr lang="en-US" sz="2000" b="0" i="0" smtClean="0">
                          <a:latin typeface="Cambria Math" panose="02040503050406030204" pitchFamily="18" charset="0"/>
                        </a:rPr>
                        <m:t>]</m:t>
                      </m:r>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121.0</m:t>
                              </m:r>
                            </m:e>
                            <m:e>
                              <m:r>
                                <a:rPr lang="en-US" sz="2000" i="1" smtClean="0">
                                  <a:latin typeface="Cambria Math" panose="02040503050406030204" pitchFamily="18" charset="0"/>
                                </a:rPr>
                                <m:t>1</m:t>
                              </m:r>
                              <m:r>
                                <a:rPr lang="en-US" sz="2000" b="0" i="1" smtClean="0">
                                  <a:latin typeface="Cambria Math" panose="02040503050406030204" pitchFamily="18" charset="0"/>
                                </a:rPr>
                                <m:t>19.3</m:t>
                              </m:r>
                            </m:e>
                            <m:e>
                              <m:r>
                                <a:rPr lang="en-US" sz="2000" i="1" smtClean="0">
                                  <a:latin typeface="Cambria Math" panose="02040503050406030204" pitchFamily="18" charset="0"/>
                                </a:rPr>
                                <m:t>1</m:t>
                              </m:r>
                              <m:r>
                                <a:rPr lang="en-US" sz="2000" b="0" i="1" smtClean="0">
                                  <a:latin typeface="Cambria Math" panose="02040503050406030204" pitchFamily="18" charset="0"/>
                                </a:rPr>
                                <m:t>20.7</m:t>
                              </m:r>
                            </m:e>
                          </m:eqArr>
                        </m:e>
                      </m:d>
                    </m:oMath>
                  </m:oMathPara>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3431370" y="3990806"/>
                <a:ext cx="2455737" cy="906210"/>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174480" y="4858428"/>
            <a:ext cx="8969519" cy="707886"/>
          </a:xfrm>
          <a:prstGeom prst="rect">
            <a:avLst/>
          </a:prstGeom>
        </p:spPr>
        <p:txBody>
          <a:bodyPr wrap="square">
            <a:spAutoFit/>
          </a:bodyPr>
          <a:lstStyle/>
          <a:p>
            <a:r>
              <a:rPr lang="en-US" sz="2000" dirty="0">
                <a:solidFill>
                  <a:srgbClr val="000000"/>
                </a:solidFill>
              </a:rPr>
              <a:t>Unlike the previous example, the compensator relay voltages and the actual load center voltages are very close to each other.</a:t>
            </a:r>
            <a:endParaRPr lang="en-US" sz="2000" dirty="0">
              <a:solidFill>
                <a:srgbClr val="000000"/>
              </a:solidFill>
              <a:effectLst/>
            </a:endParaRPr>
          </a:p>
        </p:txBody>
      </p:sp>
      <p:sp>
        <p:nvSpPr>
          <p:cNvPr id="13"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3706731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32</a:t>
            </a:fld>
            <a:endParaRPr lang="en-US" dirty="0"/>
          </a:p>
        </p:txBody>
      </p:sp>
      <p:sp>
        <p:nvSpPr>
          <p:cNvPr id="9" name="Rectangle 8"/>
          <p:cNvSpPr/>
          <p:nvPr/>
        </p:nvSpPr>
        <p:spPr>
          <a:xfrm>
            <a:off x="152400" y="124480"/>
            <a:ext cx="2964081" cy="584775"/>
          </a:xfrm>
          <a:prstGeom prst="rect">
            <a:avLst/>
          </a:prstGeom>
        </p:spPr>
        <p:txBody>
          <a:bodyPr wrap="none">
            <a:spAutoFit/>
          </a:bodyPr>
          <a:lstStyle/>
          <a:p>
            <a:r>
              <a:rPr lang="en-US" sz="3200" dirty="0">
                <a:solidFill>
                  <a:srgbClr val="C8102E"/>
                </a:solidFill>
                <a:latin typeface="+mj-lt"/>
                <a:ea typeface="+mj-ea"/>
                <a:cs typeface="+mj-cs"/>
              </a:rPr>
              <a:t>Load Allocation</a:t>
            </a:r>
          </a:p>
        </p:txBody>
      </p:sp>
      <p:sp>
        <p:nvSpPr>
          <p:cNvPr id="2" name="Rectangle 1"/>
          <p:cNvSpPr/>
          <p:nvPr/>
        </p:nvSpPr>
        <p:spPr>
          <a:xfrm>
            <a:off x="152400" y="610136"/>
            <a:ext cx="8839200" cy="5355312"/>
          </a:xfrm>
          <a:prstGeom prst="rect">
            <a:avLst/>
          </a:prstGeom>
        </p:spPr>
        <p:txBody>
          <a:bodyPr wrap="square">
            <a:spAutoFit/>
          </a:bodyPr>
          <a:lstStyle/>
          <a:p>
            <a:pPr marL="342900" indent="-342900" algn="just">
              <a:buFont typeface="Arial" panose="020B0604020202020204" pitchFamily="34" charset="0"/>
              <a:buChar char="•"/>
            </a:pPr>
            <a:r>
              <a:rPr lang="en-US" sz="1800" dirty="0"/>
              <a:t>Many times the input complex power (kW and </a:t>
            </a:r>
            <a:r>
              <a:rPr lang="en-US" sz="1800" dirty="0" err="1"/>
              <a:t>kvar</a:t>
            </a:r>
            <a:r>
              <a:rPr lang="en-US" sz="1800" dirty="0"/>
              <a:t>) to a feeder is known because of the metering at the substation. This information can be for either total three phases or each individual phase. In some cases, the metered data may be the current and power factor in each phase.</a:t>
            </a:r>
          </a:p>
          <a:p>
            <a:pPr marL="342900" indent="-342900" algn="just">
              <a:buFont typeface="Arial" panose="020B0604020202020204" pitchFamily="34" charset="0"/>
              <a:buChar char="•"/>
            </a:pPr>
            <a:endParaRPr lang="en-US" sz="1800" dirty="0"/>
          </a:p>
          <a:p>
            <a:pPr marL="342900" indent="-342900" algn="just">
              <a:buFont typeface="Arial" panose="020B0604020202020204" pitchFamily="34" charset="0"/>
              <a:buChar char="•"/>
            </a:pPr>
            <a:r>
              <a:rPr lang="en-US" sz="1800" dirty="0"/>
              <a:t>It is desirable to force the computed input complex power to the feeder matching the metered input. This can be accomplished (following a converged iterative solution) by computing the ratio of the metered input to the computed input. The phase loads can now be modified by multiplying the loads by this ratio. Because the losses of the feeder will change when the loads are changed, it is necessary to go through the ladder iterative process to determine a new computed input to the feeder. This new computed input will be closer to the metered input but most likely not within a specified tolerance. Again a ratio can be determined and the value of the loads modified. This process is repeated until the computed input is within a specified tolerance of the metered input.</a:t>
            </a:r>
          </a:p>
          <a:p>
            <a:pPr marL="342900" indent="-342900" algn="just">
              <a:buFont typeface="Arial" panose="020B0604020202020204" pitchFamily="34" charset="0"/>
              <a:buChar char="•"/>
            </a:pPr>
            <a:endParaRPr lang="en-US" sz="1800" dirty="0"/>
          </a:p>
          <a:p>
            <a:pPr marL="342900" indent="-342900" algn="just">
              <a:buFont typeface="Arial" panose="020B0604020202020204" pitchFamily="34" charset="0"/>
              <a:buChar char="•"/>
            </a:pPr>
            <a:r>
              <a:rPr lang="en-US" sz="1800" dirty="0"/>
              <a:t>Load allocation does not have to be limited to matching metered readings just at the substation. The same process can be performed at any point on the feeder where metered data is available. The only difference is that now only the “downstream” nodes from the metered point will be modified.</a:t>
            </a:r>
          </a:p>
        </p:txBody>
      </p:sp>
      <p:sp>
        <p:nvSpPr>
          <p:cNvPr id="5"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3722621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33</a:t>
            </a:fld>
            <a:endParaRPr lang="en-US" dirty="0"/>
          </a:p>
        </p:txBody>
      </p:sp>
      <p:sp>
        <p:nvSpPr>
          <p:cNvPr id="9" name="Rectangle 8"/>
          <p:cNvSpPr/>
          <p:nvPr/>
        </p:nvSpPr>
        <p:spPr>
          <a:xfrm>
            <a:off x="152400" y="124480"/>
            <a:ext cx="7452489" cy="584775"/>
          </a:xfrm>
          <a:prstGeom prst="rect">
            <a:avLst/>
          </a:prstGeom>
        </p:spPr>
        <p:txBody>
          <a:bodyPr wrap="none">
            <a:spAutoFit/>
          </a:bodyPr>
          <a:lstStyle/>
          <a:p>
            <a:r>
              <a:rPr lang="en-US" sz="3200" dirty="0">
                <a:solidFill>
                  <a:srgbClr val="C8102E"/>
                </a:solidFill>
                <a:latin typeface="+mj-lt"/>
                <a:ea typeface="+mj-ea"/>
                <a:cs typeface="+mj-cs"/>
              </a:rPr>
              <a:t>Per-unit Analysis of Power-Flow Studies</a:t>
            </a:r>
          </a:p>
        </p:txBody>
      </p:sp>
      <p:sp>
        <p:nvSpPr>
          <p:cNvPr id="2" name="Rectangle 1"/>
          <p:cNvSpPr/>
          <p:nvPr/>
        </p:nvSpPr>
        <p:spPr>
          <a:xfrm>
            <a:off x="152400" y="647700"/>
            <a:ext cx="8458200" cy="5078313"/>
          </a:xfrm>
          <a:prstGeom prst="rect">
            <a:avLst/>
          </a:prstGeom>
        </p:spPr>
        <p:txBody>
          <a:bodyPr wrap="square">
            <a:spAutoFit/>
          </a:bodyPr>
          <a:lstStyle/>
          <a:p>
            <a:pPr marL="342900" indent="-342900" algn="just">
              <a:buFont typeface="Arial" panose="020B0604020202020204" pitchFamily="34" charset="0"/>
              <a:buChar char="•"/>
            </a:pPr>
            <a:r>
              <a:rPr lang="en-US" sz="1800" dirty="0"/>
              <a:t>The development of the models and examples uses actual values of voltage, current, impedance, and complex power. </a:t>
            </a:r>
          </a:p>
          <a:p>
            <a:pPr marL="342900" indent="-342900" algn="just">
              <a:buFont typeface="Arial" panose="020B0604020202020204" pitchFamily="34" charset="0"/>
              <a:buChar char="•"/>
            </a:pPr>
            <a:r>
              <a:rPr lang="en-US" sz="1800" dirty="0"/>
              <a:t>When per-unit values are used, it is imperative that all values be converted to per unit using a common set of base values. In the usual application of per unit, there will be a base line-to-line voltage and a base line-to-neutral voltage; also, there will be a base line current and a base delta current. For both the voltage and current, there is a square root of three relationship between the two base values. In all of the derivations of the models, and, in particular, those for the three-phase transformers, the square root of three has been used to relate the difference in magnitudes between line-to-line and line-to-neutral voltages and between the line and delta currents. Because of this, when using the per-unit system, there should be only one base voltage and that should be the base line-to-neutral voltage. </a:t>
            </a:r>
          </a:p>
          <a:p>
            <a:pPr marL="342900" indent="-342900" algn="just">
              <a:buFont typeface="Arial" panose="020B0604020202020204" pitchFamily="34" charset="0"/>
              <a:buChar char="•"/>
            </a:pPr>
            <a:r>
              <a:rPr lang="en-US" sz="1800" dirty="0"/>
              <a:t>When this is done, for example, the per-unit positive and negative sequence voltages will be the square root of three times the per-unit positive and negative sequence line-to-neutral voltages. Similarly, the positive and negative sequence per-unit line currents will be the square of three times the positive and negative sequence per-unit delta currents. By using just one base voltage and one base current, the per-unit generalized matrices for all system models can be determined.</a:t>
            </a:r>
          </a:p>
        </p:txBody>
      </p:sp>
      <p:sp>
        <p:nvSpPr>
          <p:cNvPr id="5"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1155402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34</a:t>
            </a:fld>
            <a:endParaRPr lang="en-US" dirty="0"/>
          </a:p>
        </p:txBody>
      </p:sp>
      <p:sp>
        <p:nvSpPr>
          <p:cNvPr id="9" name="Rectangle 8"/>
          <p:cNvSpPr/>
          <p:nvPr/>
        </p:nvSpPr>
        <p:spPr>
          <a:xfrm>
            <a:off x="152400" y="124480"/>
            <a:ext cx="6152646" cy="584775"/>
          </a:xfrm>
          <a:prstGeom prst="rect">
            <a:avLst/>
          </a:prstGeom>
        </p:spPr>
        <p:txBody>
          <a:bodyPr wrap="none">
            <a:spAutoFit/>
          </a:bodyPr>
          <a:lstStyle/>
          <a:p>
            <a:r>
              <a:rPr lang="en-US" sz="3200" dirty="0">
                <a:solidFill>
                  <a:srgbClr val="C8102E"/>
                </a:solidFill>
                <a:latin typeface="+mj-lt"/>
                <a:ea typeface="+mj-ea"/>
                <a:cs typeface="+mj-cs"/>
              </a:rPr>
              <a:t>Summary of Power-Flow Studies</a:t>
            </a:r>
          </a:p>
        </p:txBody>
      </p:sp>
      <p:sp>
        <p:nvSpPr>
          <p:cNvPr id="2" name="Rectangle 1"/>
          <p:cNvSpPr/>
          <p:nvPr/>
        </p:nvSpPr>
        <p:spPr>
          <a:xfrm>
            <a:off x="152400" y="1066800"/>
            <a:ext cx="8839200" cy="2862322"/>
          </a:xfrm>
          <a:prstGeom prst="rect">
            <a:avLst/>
          </a:prstGeom>
        </p:spPr>
        <p:txBody>
          <a:bodyPr wrap="square">
            <a:spAutoFit/>
          </a:bodyPr>
          <a:lstStyle/>
          <a:p>
            <a:pPr marL="342900" indent="-342900" algn="just">
              <a:buFont typeface="Arial" panose="020B0604020202020204" pitchFamily="34" charset="0"/>
              <a:buChar char="•"/>
            </a:pPr>
            <a:r>
              <a:rPr lang="en-US" sz="2000" dirty="0"/>
              <a:t>This section has developed a method for performing power-flow studies on a distribution feeder. Models for the various components of the feeder have been developed in previous chapters. </a:t>
            </a:r>
          </a:p>
          <a:p>
            <a:pPr marL="342900" indent="-342900" algn="just">
              <a:buFont typeface="Arial" panose="020B0604020202020204" pitchFamily="34" charset="0"/>
              <a:buChar char="•"/>
            </a:pPr>
            <a:r>
              <a:rPr lang="en-US" sz="2000" dirty="0"/>
              <a:t>The purpose of this section has been to develop and demonstrate the modified ladder iterative technique using the forward and backward sweep matrices for the series elements. </a:t>
            </a:r>
          </a:p>
          <a:p>
            <a:pPr marL="342900" indent="-342900" algn="just">
              <a:buFont typeface="Arial" panose="020B0604020202020204" pitchFamily="34" charset="0"/>
              <a:buChar char="•"/>
            </a:pPr>
            <a:r>
              <a:rPr lang="en-US" sz="2000" dirty="0"/>
              <a:t>It should be obvious that a study of a large feeder with many laterals and </a:t>
            </a:r>
            <a:r>
              <a:rPr lang="en-US" sz="2000" dirty="0" err="1"/>
              <a:t>sublaterals</a:t>
            </a:r>
            <a:r>
              <a:rPr lang="en-US" sz="2000" dirty="0"/>
              <a:t> can not be performed without the aid of a complex computer program.</a:t>
            </a:r>
          </a:p>
        </p:txBody>
      </p:sp>
      <p:sp>
        <p:nvSpPr>
          <p:cNvPr id="5" name="Text Placeholder 4"/>
          <p:cNvSpPr txBox="1">
            <a:spLocks/>
          </p:cNvSpPr>
          <p:nvPr/>
        </p:nvSpPr>
        <p:spPr>
          <a:xfrm>
            <a:off x="6324600" y="6324600"/>
            <a:ext cx="24384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pPr lvl="0" algn="r" eaLnBrk="1" hangingPunct="1">
              <a:spcBef>
                <a:spcPct val="20000"/>
              </a:spcBef>
              <a:buClr>
                <a:srgbClr val="CE1126"/>
              </a:buClr>
              <a:buSzPct val="80000"/>
            </a:pPr>
            <a:r>
              <a:rPr lang="en-US" sz="1600" b="1" kern="0" dirty="0">
                <a:solidFill>
                  <a:srgbClr val="FFFFFF"/>
                </a:solidFill>
                <a:latin typeface="Univers 65" charset="0"/>
              </a:rPr>
              <a:t>ECpE Department</a:t>
            </a:r>
          </a:p>
          <a:p>
            <a:endParaRPr lang="en-US" dirty="0"/>
          </a:p>
        </p:txBody>
      </p:sp>
    </p:spTree>
    <p:extLst>
      <p:ext uri="{BB962C8B-B14F-4D97-AF65-F5344CB8AC3E}">
        <p14:creationId xmlns:p14="http://schemas.microsoft.com/office/powerpoint/2010/main" val="3105955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35</a:t>
            </a:fld>
            <a:endParaRPr lang="en-US" dirty="0"/>
          </a:p>
        </p:txBody>
      </p:sp>
      <p:sp>
        <p:nvSpPr>
          <p:cNvPr id="5" name="Title 1"/>
          <p:cNvSpPr>
            <a:spLocks noGrp="1"/>
          </p:cNvSpPr>
          <p:nvPr>
            <p:ph idx="1"/>
          </p:nvPr>
        </p:nvSpPr>
        <p:spPr>
          <a:xfrm>
            <a:off x="3200400" y="2743200"/>
            <a:ext cx="3200400" cy="838200"/>
          </a:xfrm>
        </p:spPr>
        <p:txBody>
          <a:bodyPr/>
          <a:lstStyle/>
          <a:p>
            <a:pPr marL="0" indent="0">
              <a:buNone/>
            </a:pPr>
            <a:r>
              <a:rPr lang="en-US" sz="4400" dirty="0">
                <a:solidFill>
                  <a:srgbClr val="C8102E"/>
                </a:solidFill>
                <a:latin typeface="+mj-lt"/>
                <a:ea typeface="+mj-ea"/>
                <a:cs typeface="+mj-cs"/>
              </a:rPr>
              <a:t>Thank You!</a:t>
            </a:r>
          </a:p>
        </p:txBody>
      </p:sp>
      <p:sp>
        <p:nvSpPr>
          <p:cNvPr id="6" name="Text Placeholder 4"/>
          <p:cNvSpPr>
            <a:spLocks noGrp="1"/>
          </p:cNvSpPr>
          <p:nvPr/>
        </p:nvSpPr>
        <p:spPr bwMode="auto">
          <a:xfrm>
            <a:off x="6400800" y="6367624"/>
            <a:ext cx="2438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r>
              <a:rPr lang="en-US" dirty="0" err="1"/>
              <a:t>ECpE</a:t>
            </a:r>
            <a:r>
              <a:rPr lang="en-US" dirty="0"/>
              <a:t> Department</a:t>
            </a:r>
          </a:p>
          <a:p>
            <a:endParaRPr lang="en-US" dirty="0"/>
          </a:p>
        </p:txBody>
      </p:sp>
    </p:spTree>
    <p:extLst>
      <p:ext uri="{BB962C8B-B14F-4D97-AF65-F5344CB8AC3E}">
        <p14:creationId xmlns:p14="http://schemas.microsoft.com/office/powerpoint/2010/main" val="3158095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2399" y="2514600"/>
            <a:ext cx="3657600" cy="3127808"/>
          </a:xfrm>
          <a:prstGeom prst="rect">
            <a:avLst/>
          </a:prstGeom>
        </p:spPr>
      </p:pic>
      <p:sp>
        <p:nvSpPr>
          <p:cNvPr id="4" name="Slide Number Placeholder 3"/>
          <p:cNvSpPr>
            <a:spLocks noGrp="1"/>
          </p:cNvSpPr>
          <p:nvPr>
            <p:ph type="sldNum" sz="quarter" idx="12"/>
          </p:nvPr>
        </p:nvSpPr>
        <p:spPr>
          <a:xfrm>
            <a:off x="6553200" y="5730875"/>
            <a:ext cx="2133600" cy="365125"/>
          </a:xfrm>
        </p:spPr>
        <p:txBody>
          <a:bodyPr/>
          <a:lstStyle/>
          <a:p>
            <a:fld id="{5B7A2384-8C5D-49F6-8259-B9A64ECD4852}" type="slidenum">
              <a:rPr lang="en-US" smtClean="0"/>
              <a:t>4</a:t>
            </a:fld>
            <a:endParaRPr lang="en-US" dirty="0"/>
          </a:p>
        </p:txBody>
      </p:sp>
      <p:sp>
        <p:nvSpPr>
          <p:cNvPr id="9" name="Rectangle 8"/>
          <p:cNvSpPr/>
          <p:nvPr/>
        </p:nvSpPr>
        <p:spPr>
          <a:xfrm>
            <a:off x="152399" y="124480"/>
            <a:ext cx="8534401" cy="523220"/>
          </a:xfrm>
          <a:prstGeom prst="rect">
            <a:avLst/>
          </a:prstGeom>
        </p:spPr>
        <p:txBody>
          <a:bodyPr wrap="square">
            <a:spAutoFit/>
          </a:bodyPr>
          <a:lstStyle/>
          <a:p>
            <a:r>
              <a:rPr lang="en-US" sz="2800" dirty="0">
                <a:solidFill>
                  <a:srgbClr val="C8102E"/>
                </a:solidFill>
                <a:latin typeface="+mj-lt"/>
                <a:ea typeface="+mj-ea"/>
                <a:cs typeface="+mj-cs"/>
              </a:rPr>
              <a:t>General Feeder Modeling - Series Components</a:t>
            </a:r>
          </a:p>
        </p:txBody>
      </p:sp>
      <p:sp>
        <p:nvSpPr>
          <p:cNvPr id="5" name="Rectangle 4"/>
          <p:cNvSpPr/>
          <p:nvPr/>
        </p:nvSpPr>
        <p:spPr>
          <a:xfrm>
            <a:off x="152400" y="762000"/>
            <a:ext cx="8991600" cy="2369880"/>
          </a:xfrm>
          <a:prstGeom prst="rect">
            <a:avLst/>
          </a:prstGeom>
        </p:spPr>
        <p:txBody>
          <a:bodyPr wrap="square">
            <a:spAutoFit/>
          </a:bodyPr>
          <a:lstStyle/>
          <a:p>
            <a:pPr marL="342900" indent="-342900" algn="just">
              <a:buFont typeface="Arial" panose="020B0604020202020204" pitchFamily="34" charset="0"/>
              <a:buChar char="•"/>
            </a:pPr>
            <a:r>
              <a:rPr lang="en-US" sz="1800" dirty="0">
                <a:solidFill>
                  <a:srgbClr val="000000"/>
                </a:solidFill>
              </a:rPr>
              <a:t>A typical distribution feeder consists of the primary main with laterals tapped off the primary main and sub-laterals tapped off the laterals. </a:t>
            </a:r>
          </a:p>
          <a:p>
            <a:pPr marL="342900" indent="-342900" algn="just">
              <a:buFont typeface="Arial" panose="020B0604020202020204" pitchFamily="34" charset="0"/>
              <a:buChar char="•"/>
            </a:pPr>
            <a:r>
              <a:rPr lang="en-US" sz="1800" dirty="0"/>
              <a:t>A distribution feeder can be broken into the “series” components and the “shunt” components. These series components can be lines, transformers, voltage regulators... </a:t>
            </a:r>
          </a:p>
          <a:p>
            <a:pPr marL="342900" indent="-342900" algn="just">
              <a:buFont typeface="Arial" panose="020B0604020202020204" pitchFamily="34" charset="0"/>
              <a:buChar char="•"/>
            </a:pPr>
            <a:r>
              <a:rPr lang="en-US" sz="1800" dirty="0"/>
              <a:t>Fig. 2 is a general model of series component; no distinction is made as to what type of element is connected between nodes.</a:t>
            </a:r>
          </a:p>
          <a:p>
            <a:pPr algn="just"/>
            <a:endParaRPr lang="en-US" sz="2000" dirty="0">
              <a:solidFill>
                <a:srgbClr val="000000"/>
              </a:solidFill>
            </a:endParaRPr>
          </a:p>
          <a:p>
            <a:pPr algn="just"/>
            <a:endParaRPr lang="en-US" sz="2000" dirty="0">
              <a:solidFill>
                <a:srgbClr val="000000"/>
              </a:solidFill>
              <a:effectLst/>
            </a:endParaRPr>
          </a:p>
        </p:txBody>
      </p:sp>
      <p:sp>
        <p:nvSpPr>
          <p:cNvPr id="7" name="TextBox 6"/>
          <p:cNvSpPr txBox="1"/>
          <p:nvPr/>
        </p:nvSpPr>
        <p:spPr>
          <a:xfrm>
            <a:off x="-304800" y="5755055"/>
            <a:ext cx="5174314" cy="369332"/>
          </a:xfrm>
          <a:prstGeom prst="rect">
            <a:avLst/>
          </a:prstGeom>
          <a:noFill/>
        </p:spPr>
        <p:txBody>
          <a:bodyPr wrap="square" rtlCol="0">
            <a:spAutoFit/>
          </a:bodyPr>
          <a:lstStyle/>
          <a:p>
            <a:pPr algn="ctr"/>
            <a:r>
              <a:rPr lang="en-US" sz="1800" dirty="0"/>
              <a:t>Fig.1 A typical unbalanced distribution feeder</a:t>
            </a:r>
          </a:p>
        </p:txBody>
      </p:sp>
      <p:pic>
        <p:nvPicPr>
          <p:cNvPr id="8" name="Picture 7">
            <a:extLst>
              <a:ext uri="{FF2B5EF4-FFF2-40B4-BE49-F238E27FC236}">
                <a16:creationId xmlns:a16="http://schemas.microsoft.com/office/drawing/2014/main" id="{7BA5E250-F200-1A4A-A931-E0D1068B8743}"/>
              </a:ext>
            </a:extLst>
          </p:cNvPr>
          <p:cNvPicPr>
            <a:picLocks noChangeAspect="1"/>
          </p:cNvPicPr>
          <p:nvPr/>
        </p:nvPicPr>
        <p:blipFill>
          <a:blip r:embed="rId3"/>
          <a:stretch>
            <a:fillRect/>
          </a:stretch>
        </p:blipFill>
        <p:spPr>
          <a:xfrm>
            <a:off x="4676335" y="3358906"/>
            <a:ext cx="4038600" cy="1341367"/>
          </a:xfrm>
          <a:prstGeom prst="rect">
            <a:avLst/>
          </a:prstGeom>
        </p:spPr>
      </p:pic>
      <p:sp>
        <p:nvSpPr>
          <p:cNvPr id="10" name="TextBox 9">
            <a:extLst>
              <a:ext uri="{FF2B5EF4-FFF2-40B4-BE49-F238E27FC236}">
                <a16:creationId xmlns:a16="http://schemas.microsoft.com/office/drawing/2014/main" id="{0CE10540-FA63-BA4F-84DF-77B527954B9E}"/>
              </a:ext>
            </a:extLst>
          </p:cNvPr>
          <p:cNvSpPr txBox="1"/>
          <p:nvPr/>
        </p:nvSpPr>
        <p:spPr>
          <a:xfrm>
            <a:off x="4787474" y="4812920"/>
            <a:ext cx="3816322" cy="646331"/>
          </a:xfrm>
          <a:prstGeom prst="rect">
            <a:avLst/>
          </a:prstGeom>
          <a:noFill/>
        </p:spPr>
        <p:txBody>
          <a:bodyPr wrap="square" rtlCol="0">
            <a:spAutoFit/>
          </a:bodyPr>
          <a:lstStyle/>
          <a:p>
            <a:pPr algn="ctr"/>
            <a:r>
              <a:rPr lang="en-US" sz="1800" dirty="0"/>
              <a:t>Fig.2 Standard feeder series component model</a:t>
            </a:r>
          </a:p>
        </p:txBody>
      </p:sp>
      <p:sp>
        <p:nvSpPr>
          <p:cNvPr id="3" name="Rectangle 2">
            <a:extLst>
              <a:ext uri="{FF2B5EF4-FFF2-40B4-BE49-F238E27FC236}">
                <a16:creationId xmlns:a16="http://schemas.microsoft.com/office/drawing/2014/main" id="{DD09560E-28E6-E043-8DFB-AF542D28E3BC}"/>
              </a:ext>
            </a:extLst>
          </p:cNvPr>
          <p:cNvSpPr/>
          <p:nvPr/>
        </p:nvSpPr>
        <p:spPr>
          <a:xfrm>
            <a:off x="1828800" y="3040640"/>
            <a:ext cx="381000" cy="407088"/>
          </a:xfrm>
          <a:prstGeom prst="rect">
            <a:avLst/>
          </a:prstGeom>
          <a:noFill/>
          <a:ln>
            <a:solidFill>
              <a:srgbClr val="92D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678A07DD-CB24-3549-BB11-3B0FF23BE3EA}"/>
              </a:ext>
            </a:extLst>
          </p:cNvPr>
          <p:cNvCxnSpPr>
            <a:stCxn id="3" idx="3"/>
          </p:cNvCxnSpPr>
          <p:nvPr/>
        </p:nvCxnSpPr>
        <p:spPr>
          <a:xfrm>
            <a:off x="2209800" y="3244184"/>
            <a:ext cx="2466535" cy="499348"/>
          </a:xfrm>
          <a:prstGeom prst="straightConnector1">
            <a:avLst/>
          </a:prstGeom>
          <a:ln>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 Placeholder 4"/>
          <p:cNvSpPr>
            <a:spLocks noGrp="1"/>
          </p:cNvSpPr>
          <p:nvPr/>
        </p:nvSpPr>
        <p:spPr bwMode="auto">
          <a:xfrm>
            <a:off x="6400800" y="6367624"/>
            <a:ext cx="2438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r>
              <a:rPr lang="en-US" dirty="0" err="1"/>
              <a:t>ECpE</a:t>
            </a:r>
            <a:r>
              <a:rPr lang="en-US" dirty="0"/>
              <a:t> Department</a:t>
            </a:r>
          </a:p>
          <a:p>
            <a:endParaRPr lang="en-US" dirty="0"/>
          </a:p>
        </p:txBody>
      </p:sp>
    </p:spTree>
    <p:extLst>
      <p:ext uri="{BB962C8B-B14F-4D97-AF65-F5344CB8AC3E}">
        <p14:creationId xmlns:p14="http://schemas.microsoft.com/office/powerpoint/2010/main" val="3014074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441828641"/>
                  </p:ext>
                </p:extLst>
              </p:nvPr>
            </p:nvGraphicFramePr>
            <p:xfrm>
              <a:off x="152400" y="838200"/>
              <a:ext cx="5105400" cy="5101303"/>
            </p:xfrm>
            <a:graphic>
              <a:graphicData uri="http://schemas.openxmlformats.org/drawingml/2006/table">
                <a:tbl>
                  <a:tblPr>
                    <a:tableStyleId>{5C22544A-7EE6-4342-B048-85BDC9FD1C3A}</a:tableStyleId>
                  </a:tblPr>
                  <a:tblGrid>
                    <a:gridCol w="356191">
                      <a:extLst>
                        <a:ext uri="{9D8B030D-6E8A-4147-A177-3AD203B41FA5}">
                          <a16:colId xmlns:a16="http://schemas.microsoft.com/office/drawing/2014/main" val="3712091230"/>
                        </a:ext>
                      </a:extLst>
                    </a:gridCol>
                    <a:gridCol w="1853609">
                      <a:extLst>
                        <a:ext uri="{9D8B030D-6E8A-4147-A177-3AD203B41FA5}">
                          <a16:colId xmlns:a16="http://schemas.microsoft.com/office/drawing/2014/main" val="794165553"/>
                        </a:ext>
                      </a:extLst>
                    </a:gridCol>
                    <a:gridCol w="1905000">
                      <a:extLst>
                        <a:ext uri="{9D8B030D-6E8A-4147-A177-3AD203B41FA5}">
                          <a16:colId xmlns:a16="http://schemas.microsoft.com/office/drawing/2014/main" val="888564319"/>
                        </a:ext>
                      </a:extLst>
                    </a:gridCol>
                    <a:gridCol w="990600">
                      <a:extLst>
                        <a:ext uri="{9D8B030D-6E8A-4147-A177-3AD203B41FA5}">
                          <a16:colId xmlns:a16="http://schemas.microsoft.com/office/drawing/2014/main" val="1943706435"/>
                        </a:ext>
                      </a:extLst>
                    </a:gridCol>
                  </a:tblGrid>
                  <a:tr h="417596">
                    <a:tc>
                      <a:txBody>
                        <a:bodyPr/>
                        <a:lstStyle/>
                        <a:p>
                          <a:pPr algn="ctr"/>
                          <a:endParaRPr lang="en-US" sz="16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sz="1400" i="1" smtClean="0">
                                    <a:effectLst/>
                                    <a:latin typeface="Cambria Math" panose="02040503050406030204" pitchFamily="18" charset="0"/>
                                  </a:rPr>
                                  <m:t>△</m:t>
                                </m:r>
                                <m:r>
                                  <a:rPr lang="en-US" sz="1400" b="0" i="1" smtClean="0">
                                    <a:effectLst/>
                                    <a:latin typeface="Cambria Math" panose="02040503050406030204" pitchFamily="18" charset="0"/>
                                  </a:rPr>
                                  <m:t>−</m:t>
                                </m:r>
                                <m:r>
                                  <a:rPr lang="en-US" sz="1400" b="0" i="0" smtClean="0">
                                    <a:effectLst/>
                                    <a:latin typeface="Cambria Math" panose="02040503050406030204" pitchFamily="18" charset="0"/>
                                  </a:rPr>
                                  <m:t> </m:t>
                                </m:r>
                                <m:r>
                                  <m:rPr>
                                    <m:sty m:val="p"/>
                                  </m:rPr>
                                  <a:rPr lang="en-US" sz="1400" b="0" i="0" smtClean="0">
                                    <a:effectLst/>
                                    <a:latin typeface="Cambria Math" panose="02040503050406030204" pitchFamily="18" charset="0"/>
                                  </a:rPr>
                                  <m:t>Grounded</m:t>
                                </m:r>
                                <m:r>
                                  <a:rPr lang="en-US" sz="1400" b="0" i="0" smtClean="0">
                                    <a:effectLst/>
                                    <a:latin typeface="Cambria Math" panose="02040503050406030204" pitchFamily="18" charset="0"/>
                                  </a:rPr>
                                  <m:t> </m:t>
                                </m:r>
                                <m:r>
                                  <m:rPr>
                                    <m:sty m:val="p"/>
                                  </m:rPr>
                                  <a:rPr lang="en-US" sz="1400" b="0" i="0" smtClean="0">
                                    <a:effectLst/>
                                    <a:latin typeface="Cambria Math" panose="02040503050406030204" pitchFamily="18" charset="0"/>
                                  </a:rPr>
                                  <m:t>Y</m:t>
                                </m:r>
                              </m:oMath>
                            </m:oMathPara>
                          </a14:m>
                          <a:endParaRPr lang="en-US" sz="1400" b="0" i="0" dirty="0">
                            <a:effectLst/>
                            <a:latin typeface="Times New Roman" panose="02020603050405020304" pitchFamily="18" charset="0"/>
                          </a:endParaRPr>
                        </a:p>
                        <a:p>
                          <a:pPr algn="ctr"/>
                          <a:r>
                            <a:rPr lang="en-US" sz="1200" b="0" i="0" dirty="0">
                              <a:effectLst/>
                              <a:latin typeface="Times New Roman" panose="02020603050405020304" pitchFamily="18" charset="0"/>
                              <a:cs typeface="Times New Roman" panose="02020603050405020304" pitchFamily="18" charset="0"/>
                            </a:rPr>
                            <a:t>Step-down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effectLst/>
                              <a:latin typeface="Times New Roman" panose="02020603050405020304" pitchFamily="18" charset="0"/>
                              <a:cs typeface="Times New Roman" panose="02020603050405020304" pitchFamily="18" charset="0"/>
                            </a:rPr>
                            <a:t>Wye-Connected Voltage Regulator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a:effectLst/>
                              <a:latin typeface="Times New Roman" panose="02020603050405020304" pitchFamily="18" charset="0"/>
                              <a:cs typeface="Times New Roman" panose="02020603050405020304" pitchFamily="18" charset="0"/>
                            </a:rPr>
                            <a:t>Line</a:t>
                          </a:r>
                          <a:r>
                            <a:rPr lang="en-US" sz="1200" b="0" i="0" baseline="0" dirty="0">
                              <a:effectLst/>
                              <a:latin typeface="Times New Roman" panose="02020603050405020304" pitchFamily="18" charset="0"/>
                              <a:cs typeface="Times New Roman" panose="02020603050405020304" pitchFamily="18" charset="0"/>
                            </a:rPr>
                            <a:t> Segment</a:t>
                          </a:r>
                          <a:endParaRPr lang="en-US" sz="1200" b="0" i="0" dirty="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13249"/>
                      </a:ext>
                    </a:extLst>
                  </a:tr>
                  <a:tr h="576043">
                    <a:tc>
                      <a:txBody>
                        <a:bodyPr/>
                        <a:lstStyle/>
                        <a:p>
                          <a:pPr algn="ct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r>
                                  <a:rPr lang="en-US" sz="1400" b="0" i="1" smtClean="0">
                                    <a:effectLst/>
                                    <a:latin typeface="Cambria Math" panose="02040503050406030204" pitchFamily="18" charset="0"/>
                                  </a:rPr>
                                  <m:t>𝑎</m:t>
                                </m:r>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sz="1200" b="0" i="1" smtClean="0">
                                    <a:effectLst/>
                                    <a:latin typeface="Cambria Math" panose="02040503050406030204" pitchFamily="18" charset="0"/>
                                  </a:rPr>
                                  <m:t>−</m:t>
                                </m:r>
                                <m:f>
                                  <m:fPr>
                                    <m:ctrlPr>
                                      <a:rPr lang="en-US" sz="1200" b="0" i="1" smtClean="0">
                                        <a:effectLst/>
                                        <a:latin typeface="Cambria Math" panose="02040503050406030204" pitchFamily="18" charset="0"/>
                                      </a:rPr>
                                    </m:ctrlPr>
                                  </m:fPr>
                                  <m:num>
                                    <m:sSub>
                                      <m:sSubPr>
                                        <m:ctrlPr>
                                          <a:rPr lang="en-US" sz="1200" b="0" i="1" smtClean="0">
                                            <a:effectLst/>
                                            <a:latin typeface="Cambria Math" panose="02040503050406030204" pitchFamily="18" charset="0"/>
                                          </a:rPr>
                                        </m:ctrlPr>
                                      </m:sSubPr>
                                      <m:e>
                                        <m:r>
                                          <a:rPr lang="en-US" sz="1200" b="0" i="1" smtClean="0">
                                            <a:effectLst/>
                                            <a:latin typeface="Cambria Math" panose="02040503050406030204" pitchFamily="18" charset="0"/>
                                          </a:rPr>
                                          <m:t>𝑛</m:t>
                                        </m:r>
                                      </m:e>
                                      <m:sub>
                                        <m:r>
                                          <a:rPr lang="en-US" sz="1200" b="0" i="1" smtClean="0">
                                            <a:effectLst/>
                                            <a:latin typeface="Cambria Math" panose="02040503050406030204" pitchFamily="18" charset="0"/>
                                          </a:rPr>
                                          <m:t>𝑡</m:t>
                                        </m:r>
                                      </m:sub>
                                    </m:sSub>
                                  </m:num>
                                  <m:den>
                                    <m:r>
                                      <a:rPr lang="en-US" sz="1200" b="0" i="1" smtClean="0">
                                        <a:effectLst/>
                                        <a:latin typeface="Cambria Math" panose="02040503050406030204" pitchFamily="18" charset="0"/>
                                      </a:rPr>
                                      <m:t>3</m:t>
                                    </m:r>
                                  </m:den>
                                </m:f>
                                <m:d>
                                  <m:dPr>
                                    <m:begChr m:val="["/>
                                    <m:endChr m:val="]"/>
                                    <m:ctrlPr>
                                      <a:rPr lang="en-US" sz="1200" b="0" i="1" smtClean="0">
                                        <a:effectLst/>
                                        <a:latin typeface="Cambria Math" panose="02040503050406030204" pitchFamily="18" charset="0"/>
                                      </a:rPr>
                                    </m:ctrlPr>
                                  </m:dPr>
                                  <m:e>
                                    <m:m>
                                      <m:mPr>
                                        <m:mcs>
                                          <m:mc>
                                            <m:mcPr>
                                              <m:count m:val="3"/>
                                              <m:mcJc m:val="center"/>
                                            </m:mcPr>
                                          </m:mc>
                                        </m:mcs>
                                        <m:ctrlPr>
                                          <a:rPr lang="en-US" sz="1200" b="0" i="1" smtClean="0">
                                            <a:effectLst/>
                                            <a:latin typeface="Cambria Math" panose="02040503050406030204" pitchFamily="18" charset="0"/>
                                          </a:rPr>
                                        </m:ctrlPr>
                                      </m:mPr>
                                      <m:mr>
                                        <m:e>
                                          <m:r>
                                            <m:rPr>
                                              <m:brk m:alnAt="7"/>
                                            </m:rPr>
                                            <a:rPr lang="en-US" sz="1200" b="0" i="1" smtClean="0">
                                              <a:effectLst/>
                                              <a:latin typeface="Cambria Math" panose="02040503050406030204" pitchFamily="18" charset="0"/>
                                            </a:rPr>
                                            <m:t>0</m:t>
                                          </m:r>
                                        </m:e>
                                        <m:e>
                                          <m:r>
                                            <a:rPr lang="en-US" sz="1200" b="0" i="1" smtClean="0">
                                              <a:effectLst/>
                                              <a:latin typeface="Cambria Math" panose="02040503050406030204" pitchFamily="18" charset="0"/>
                                            </a:rPr>
                                            <m:t>2</m:t>
                                          </m:r>
                                        </m:e>
                                        <m:e>
                                          <m:r>
                                            <a:rPr lang="en-US" sz="1200" b="0" i="1" smtClean="0">
                                              <a:effectLst/>
                                              <a:latin typeface="Cambria Math" panose="02040503050406030204" pitchFamily="18" charset="0"/>
                                            </a:rPr>
                                            <m:t>1</m:t>
                                          </m:r>
                                        </m:e>
                                      </m:mr>
                                      <m:mr>
                                        <m:e>
                                          <m:r>
                                            <a:rPr lang="en-US" sz="1200" b="0" i="1" smtClean="0">
                                              <a:effectLst/>
                                              <a:latin typeface="Cambria Math" panose="02040503050406030204" pitchFamily="18" charset="0"/>
                                            </a:rPr>
                                            <m:t>1</m:t>
                                          </m:r>
                                        </m:e>
                                        <m:e>
                                          <m:r>
                                            <a:rPr lang="en-US" sz="1200" b="0" i="1" smtClean="0">
                                              <a:effectLst/>
                                              <a:latin typeface="Cambria Math" panose="02040503050406030204" pitchFamily="18" charset="0"/>
                                            </a:rPr>
                                            <m:t>0</m:t>
                                          </m:r>
                                        </m:e>
                                        <m:e>
                                          <m:r>
                                            <a:rPr lang="en-US" sz="1200" b="0" i="1" smtClean="0">
                                              <a:effectLst/>
                                              <a:latin typeface="Cambria Math" panose="02040503050406030204" pitchFamily="18" charset="0"/>
                                            </a:rPr>
                                            <m:t>2</m:t>
                                          </m:r>
                                        </m:e>
                                      </m:mr>
                                      <m:mr>
                                        <m:e>
                                          <m:r>
                                            <a:rPr lang="en-US" sz="1200" b="0" i="1" smtClean="0">
                                              <a:effectLst/>
                                              <a:latin typeface="Cambria Math" panose="02040503050406030204" pitchFamily="18" charset="0"/>
                                            </a:rPr>
                                            <m:t>2</m:t>
                                          </m:r>
                                        </m:e>
                                        <m:e>
                                          <m:r>
                                            <a:rPr lang="en-US" sz="1200" b="0" i="1" smtClean="0">
                                              <a:effectLst/>
                                              <a:latin typeface="Cambria Math" panose="02040503050406030204" pitchFamily="18" charset="0"/>
                                            </a:rPr>
                                            <m:t>1</m:t>
                                          </m:r>
                                        </m:e>
                                        <m:e>
                                          <m:r>
                                            <a:rPr lang="en-US" sz="1200" b="0" i="1" smtClean="0">
                                              <a:effectLst/>
                                              <a:latin typeface="Cambria Math" panose="02040503050406030204" pitchFamily="18" charset="0"/>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plcHide m:val="on"/>
                                        <m:mcs>
                                          <m:mc>
                                            <m:mcPr>
                                              <m:count m:val="3"/>
                                              <m:mcJc m:val="center"/>
                                            </m:mcPr>
                                          </m:mc>
                                        </m:mcs>
                                        <m:ctrlPr>
                                          <a:rPr lang="en-US" sz="1200" i="1">
                                            <a:latin typeface="Cambria Math" panose="02040503050406030204" pitchFamily="18" charset="0"/>
                                          </a:rPr>
                                        </m:ctrlPr>
                                      </m:mPr>
                                      <m:mr>
                                        <m:e>
                                          <m:sSub>
                                            <m:sSubPr>
                                              <m:ctrlPr>
                                                <a:rPr lang="en-US" sz="1200" i="1">
                                                  <a:latin typeface="Cambria Math" panose="02040503050406030204" pitchFamily="18" charset="0"/>
                                                </a:rPr>
                                              </m:ctrlPr>
                                            </m:sSubPr>
                                            <m:e>
                                              <m:r>
                                                <a:rPr lang="en-US" sz="1200" b="0" i="1" smtClean="0">
                                                  <a:latin typeface="Cambria Math" panose="02040503050406030204" pitchFamily="18" charset="0"/>
                                                </a:rPr>
                                                <m:t>𝑎</m:t>
                                              </m:r>
                                            </m:e>
                                            <m:sub>
                                              <m:r>
                                                <a:rPr lang="en-US" sz="1200" b="0" i="1" smtClean="0">
                                                  <a:latin typeface="Cambria Math" panose="02040503050406030204" pitchFamily="18" charset="0"/>
                                                </a:rPr>
                                                <m:t>𝑅</m:t>
                                              </m:r>
                                              <m:r>
                                                <a:rPr lang="en-US" sz="1200" b="0" i="1" smtClean="0">
                                                  <a:latin typeface="Cambria Math" panose="02040503050406030204" pitchFamily="18" charset="0"/>
                                                </a:rPr>
                                                <m:t>_</m:t>
                                              </m:r>
                                              <m:r>
                                                <a:rPr lang="en-US" sz="1200" b="0" i="1" smtClean="0">
                                                  <a:latin typeface="Cambria Math" panose="02040503050406030204" pitchFamily="18" charset="0"/>
                                                </a:rPr>
                                                <m:t>𝑎</m:t>
                                              </m:r>
                                            </m:sub>
                                          </m:sSub>
                                        </m:e>
                                        <m:e>
                                          <m:r>
                                            <a:rPr lang="en-US" sz="1200" b="0" i="1" smtClean="0">
                                              <a:latin typeface="Cambria Math" panose="02040503050406030204" pitchFamily="18" charset="0"/>
                                            </a:rPr>
                                            <m:t>0</m:t>
                                          </m:r>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sSub>
                                            <m:sSubPr>
                                              <m:ctrlPr>
                                                <a:rPr lang="en-US" sz="1200" i="1" smtClean="0">
                                                  <a:latin typeface="Cambria Math" panose="02040503050406030204" pitchFamily="18" charset="0"/>
                                                </a:rPr>
                                              </m:ctrlPr>
                                            </m:sSubPr>
                                            <m:e>
                                              <m:r>
                                                <a:rPr lang="en-US" sz="1200" i="1">
                                                  <a:latin typeface="Cambria Math" panose="02040503050406030204" pitchFamily="18" charset="0"/>
                                                </a:rPr>
                                                <m:t>𝑎</m:t>
                                              </m:r>
                                            </m:e>
                                            <m:sub>
                                              <m:r>
                                                <a:rPr lang="en-US" sz="1200" i="1">
                                                  <a:latin typeface="Cambria Math" panose="02040503050406030204" pitchFamily="18" charset="0"/>
                                                </a:rPr>
                                                <m:t>𝑅</m:t>
                                              </m:r>
                                              <m:r>
                                                <a:rPr lang="en-US" sz="1200" i="1">
                                                  <a:latin typeface="Cambria Math" panose="02040503050406030204" pitchFamily="18" charset="0"/>
                                                </a:rPr>
                                                <m:t>_</m:t>
                                              </m:r>
                                              <m:r>
                                                <a:rPr lang="en-US" sz="1200" b="0" i="1" smtClean="0">
                                                  <a:latin typeface="Cambria Math" panose="02040503050406030204" pitchFamily="18" charset="0"/>
                                                </a:rPr>
                                                <m:t>𝑏</m:t>
                                              </m:r>
                                            </m:sub>
                                          </m:sSub>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r>
                                            <a:rPr lang="en-US" sz="1200" b="0" i="1" smtClean="0">
                                              <a:latin typeface="Cambria Math" panose="02040503050406030204" pitchFamily="18" charset="0"/>
                                            </a:rPr>
                                            <m:t>0</m:t>
                                          </m:r>
                                        </m:e>
                                        <m:e>
                                          <m:sSub>
                                            <m:sSubPr>
                                              <m:ctrlPr>
                                                <a:rPr lang="en-US" sz="1200" i="1">
                                                  <a:latin typeface="Cambria Math" panose="02040503050406030204" pitchFamily="18" charset="0"/>
                                                </a:rPr>
                                              </m:ctrlPr>
                                            </m:sSubPr>
                                            <m:e>
                                              <m:r>
                                                <a:rPr lang="en-US" sz="1200" i="1">
                                                  <a:latin typeface="Cambria Math" panose="02040503050406030204" pitchFamily="18" charset="0"/>
                                                </a:rPr>
                                                <m:t>𝑎</m:t>
                                              </m:r>
                                            </m:e>
                                            <m:sub>
                                              <m:r>
                                                <a:rPr lang="en-US" sz="1200" i="1">
                                                  <a:latin typeface="Cambria Math" panose="02040503050406030204" pitchFamily="18" charset="0"/>
                                                </a:rPr>
                                                <m:t>𝑅</m:t>
                                              </m:r>
                                              <m:r>
                                                <a:rPr lang="en-US" sz="1200" i="1">
                                                  <a:latin typeface="Cambria Math" panose="02040503050406030204" pitchFamily="18" charset="0"/>
                                                </a:rPr>
                                                <m:t>_</m:t>
                                              </m:r>
                                              <m:r>
                                                <a:rPr lang="en-US" sz="1200" b="0" i="1" smtClean="0">
                                                  <a:latin typeface="Cambria Math" panose="02040503050406030204" pitchFamily="18" charset="0"/>
                                                </a:rPr>
                                                <m:t>𝑐</m:t>
                                              </m:r>
                                            </m:sub>
                                          </m:sSub>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sz="1200" b="0" i="1" smtClean="0">
                                    <a:effectLst/>
                                    <a:latin typeface="Cambria Math" panose="02040503050406030204" pitchFamily="18" charset="0"/>
                                  </a:rPr>
                                  <m:t>[</m:t>
                                </m:r>
                                <m:r>
                                  <a:rPr lang="en-US" sz="1200" b="0" i="1" smtClean="0">
                                    <a:effectLst/>
                                    <a:latin typeface="Cambria Math" panose="02040503050406030204" pitchFamily="18" charset="0"/>
                                  </a:rPr>
                                  <m:t>𝑢</m:t>
                                </m:r>
                                <m:r>
                                  <a:rPr lang="en-US" sz="1200" b="0" i="1" smtClean="0">
                                    <a:effectLst/>
                                    <a:latin typeface="Cambria Math" panose="02040503050406030204" pitchFamily="18" charset="0"/>
                                  </a:rPr>
                                  <m:t>]</m:t>
                                </m:r>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4088297"/>
                      </a:ext>
                    </a:extLst>
                  </a:tr>
                  <a:tr h="58610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r>
                                  <a:rPr lang="en-US" sz="1400" b="0" i="1" smtClean="0">
                                    <a:effectLst/>
                                    <a:latin typeface="Cambria Math" panose="02040503050406030204" pitchFamily="18" charset="0"/>
                                  </a:rPr>
                                  <m:t>𝑏</m:t>
                                </m:r>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m:rPr>
                                              <m:brk m:alnAt="7"/>
                                            </m:r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plcHide m:val="on"/>
                                        <m:mcs>
                                          <m:mc>
                                            <m:mcPr>
                                              <m:count m:val="3"/>
                                              <m:mcJc m:val="center"/>
                                            </m:mcPr>
                                          </m:mc>
                                        </m:mcs>
                                        <m:ctrlPr>
                                          <a:rPr lang="en-US" sz="1200" i="1">
                                            <a:latin typeface="Cambria Math" panose="02040503050406030204" pitchFamily="18" charset="0"/>
                                          </a:rPr>
                                        </m:ctrlPr>
                                      </m:mPr>
                                      <m:mr>
                                        <m:e>
                                          <m:r>
                                            <a:rPr lang="en-US" sz="1200" i="1" smtClean="0">
                                              <a:latin typeface="Cambria Math" panose="02040503050406030204" pitchFamily="18" charset="0"/>
                                            </a:rPr>
                                            <m:t>0</m:t>
                                          </m:r>
                                        </m:e>
                                        <m:e>
                                          <m:r>
                                            <a:rPr lang="en-US" sz="1200" b="0" i="1" smtClean="0">
                                              <a:latin typeface="Cambria Math" panose="02040503050406030204" pitchFamily="18" charset="0"/>
                                            </a:rPr>
                                            <m:t>0</m:t>
                                          </m:r>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r>
                                            <a:rPr lang="en-US" sz="1200" i="1" smtClean="0">
                                              <a:latin typeface="Cambria Math" panose="02040503050406030204" pitchFamily="18" charset="0"/>
                                            </a:rPr>
                                            <m:t>0</m:t>
                                          </m:r>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r>
                                            <a:rPr lang="en-US" sz="1200" b="0" i="1" smtClean="0">
                                              <a:latin typeface="Cambria Math" panose="02040503050406030204" pitchFamily="18" charset="0"/>
                                            </a:rPr>
                                            <m:t>0</m:t>
                                          </m:r>
                                        </m:e>
                                        <m:e>
                                          <m:r>
                                            <a:rPr lang="en-US" sz="1200" i="1" smtClean="0">
                                              <a:latin typeface="Cambria Math" panose="02040503050406030204" pitchFamily="18" charset="0"/>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sSub>
                                  <m:sSubPr>
                                    <m:ctrlPr>
                                      <a:rPr lang="en-US" sz="1200" i="1">
                                        <a:latin typeface="Cambria Math" panose="02040503050406030204" pitchFamily="18" charset="0"/>
                                      </a:rPr>
                                    </m:ctrlPr>
                                  </m:sSubPr>
                                  <m:e>
                                    <m:r>
                                      <a:rPr lang="en-US" sz="1200" b="0" i="1" smtClean="0">
                                        <a:latin typeface="Cambria Math" panose="02040503050406030204" pitchFamily="18" charset="0"/>
                                      </a:rPr>
                                      <m:t>𝑍</m:t>
                                    </m:r>
                                  </m:e>
                                  <m:sub>
                                    <m:r>
                                      <a:rPr lang="en-US" sz="1200" i="1">
                                        <a:latin typeface="Cambria Math" panose="02040503050406030204" pitchFamily="18" charset="0"/>
                                      </a:rPr>
                                      <m:t>𝑎𝑏𝑐</m:t>
                                    </m:r>
                                  </m:sub>
                                </m:sSub>
                                <m:r>
                                  <a:rPr lang="en-US" sz="1200" b="0" i="1" smtClean="0">
                                    <a:latin typeface="Cambria Math" panose="02040503050406030204" pitchFamily="18" charset="0"/>
                                  </a:rPr>
                                  <m:t>]</m:t>
                                </m:r>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2659896"/>
                      </a:ext>
                    </a:extLst>
                  </a:tr>
                  <a:tr h="4924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r>
                                  <a:rPr lang="en-US" sz="1400" b="0" i="1" smtClean="0">
                                    <a:effectLst/>
                                    <a:latin typeface="Cambria Math" panose="02040503050406030204" pitchFamily="18" charset="0"/>
                                  </a:rPr>
                                  <m:t>𝑐</m:t>
                                </m:r>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2455367"/>
                      </a:ext>
                    </a:extLst>
                  </a:tr>
                  <a:tr h="74231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r>
                                  <a:rPr lang="en-US" sz="1400" b="0" i="1" smtClean="0">
                                    <a:effectLst/>
                                    <a:latin typeface="Cambria Math" panose="02040503050406030204" pitchFamily="18" charset="0"/>
                                  </a:rPr>
                                  <m:t>𝑑</m:t>
                                </m:r>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plcHide m:val="on"/>
                                        <m:mcs>
                                          <m:mc>
                                            <m:mcPr>
                                              <m:count m:val="3"/>
                                              <m:mcJc m:val="center"/>
                                            </m:mcPr>
                                          </m:mc>
                                        </m:mcs>
                                        <m:ctrlPr>
                                          <a:rPr lang="en-US" sz="1200" i="1">
                                            <a:latin typeface="Cambria Math" panose="02040503050406030204" pitchFamily="18" charset="0"/>
                                          </a:rPr>
                                        </m:ctrlPr>
                                      </m:mPr>
                                      <m:mr>
                                        <m:e>
                                          <m:sSub>
                                            <m:sSubPr>
                                              <m:ctrlPr>
                                                <a:rPr lang="en-US" sz="1200" i="1">
                                                  <a:latin typeface="Cambria Math" panose="02040503050406030204" pitchFamily="18" charset="0"/>
                                                </a:rPr>
                                              </m:ctrlPr>
                                            </m:sSubPr>
                                            <m:e>
                                              <m:r>
                                                <a:rPr lang="en-US" sz="1200" b="0" i="1" smtClean="0">
                                                  <a:latin typeface="Cambria Math" panose="02040503050406030204" pitchFamily="18" charset="0"/>
                                                </a:rPr>
                                                <m:t>1/</m:t>
                                              </m:r>
                                              <m:r>
                                                <a:rPr lang="en-US" sz="1200" b="0" i="1" smtClean="0">
                                                  <a:latin typeface="Cambria Math" panose="02040503050406030204" pitchFamily="18" charset="0"/>
                                                </a:rPr>
                                                <m:t>𝑎</m:t>
                                              </m:r>
                                            </m:e>
                                            <m:sub>
                                              <m:r>
                                                <a:rPr lang="en-US" sz="1200" b="0" i="1" smtClean="0">
                                                  <a:latin typeface="Cambria Math" panose="02040503050406030204" pitchFamily="18" charset="0"/>
                                                </a:rPr>
                                                <m:t>𝑅</m:t>
                                              </m:r>
                                              <m:r>
                                                <a:rPr lang="en-US" sz="1200" b="0" i="1" smtClean="0">
                                                  <a:latin typeface="Cambria Math" panose="02040503050406030204" pitchFamily="18" charset="0"/>
                                                </a:rPr>
                                                <m:t>_</m:t>
                                              </m:r>
                                              <m:r>
                                                <a:rPr lang="en-US" sz="1200" b="0" i="1" smtClean="0">
                                                  <a:latin typeface="Cambria Math" panose="02040503050406030204" pitchFamily="18" charset="0"/>
                                                </a:rPr>
                                                <m:t>𝑎</m:t>
                                              </m:r>
                                            </m:sub>
                                          </m:sSub>
                                        </m:e>
                                        <m:e>
                                          <m:r>
                                            <a:rPr lang="en-US" sz="1200" b="0" i="1" smtClean="0">
                                              <a:latin typeface="Cambria Math" panose="02040503050406030204" pitchFamily="18" charset="0"/>
                                            </a:rPr>
                                            <m:t>0</m:t>
                                          </m:r>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1/</m:t>
                                              </m:r>
                                              <m:r>
                                                <a:rPr lang="en-US" sz="1200" i="1">
                                                  <a:latin typeface="Cambria Math" panose="02040503050406030204" pitchFamily="18" charset="0"/>
                                                </a:rPr>
                                                <m:t>𝑎</m:t>
                                              </m:r>
                                            </m:e>
                                            <m:sub>
                                              <m:r>
                                                <a:rPr lang="en-US" sz="1200" i="1">
                                                  <a:latin typeface="Cambria Math" panose="02040503050406030204" pitchFamily="18" charset="0"/>
                                                </a:rPr>
                                                <m:t>𝑅</m:t>
                                              </m:r>
                                              <m:r>
                                                <a:rPr lang="en-US" sz="1200" i="1">
                                                  <a:latin typeface="Cambria Math" panose="02040503050406030204" pitchFamily="18" charset="0"/>
                                                </a:rPr>
                                                <m:t>_</m:t>
                                              </m:r>
                                              <m:r>
                                                <a:rPr lang="en-US" sz="1200" b="0" i="1" smtClean="0">
                                                  <a:latin typeface="Cambria Math" panose="02040503050406030204" pitchFamily="18" charset="0"/>
                                                </a:rPr>
                                                <m:t>𝑏</m:t>
                                              </m:r>
                                            </m:sub>
                                          </m:sSub>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r>
                                            <a:rPr lang="en-US" sz="1200" b="0" i="1" smtClean="0">
                                              <a:latin typeface="Cambria Math" panose="02040503050406030204" pitchFamily="18" charset="0"/>
                                            </a:rPr>
                                            <m:t>0</m:t>
                                          </m:r>
                                        </m:e>
                                        <m:e>
                                          <m:sSub>
                                            <m:sSubPr>
                                              <m:ctrlPr>
                                                <a:rPr lang="en-US" sz="1200" i="1">
                                                  <a:latin typeface="Cambria Math" panose="02040503050406030204" pitchFamily="18" charset="0"/>
                                                </a:rPr>
                                              </m:ctrlPr>
                                            </m:sSubPr>
                                            <m:e>
                                              <m:r>
                                                <a:rPr lang="en-US" sz="1200" b="0" i="1" smtClean="0">
                                                  <a:latin typeface="Cambria Math" panose="02040503050406030204" pitchFamily="18" charset="0"/>
                                                </a:rPr>
                                                <m:t>1/</m:t>
                                              </m:r>
                                              <m:r>
                                                <a:rPr lang="en-US" sz="1200" i="1">
                                                  <a:latin typeface="Cambria Math" panose="02040503050406030204" pitchFamily="18" charset="0"/>
                                                </a:rPr>
                                                <m:t>𝑎</m:t>
                                              </m:r>
                                            </m:e>
                                            <m:sub>
                                              <m:r>
                                                <a:rPr lang="en-US" sz="1200" i="1">
                                                  <a:latin typeface="Cambria Math" panose="02040503050406030204" pitchFamily="18" charset="0"/>
                                                </a:rPr>
                                                <m:t>𝑅</m:t>
                                              </m:r>
                                              <m:r>
                                                <a:rPr lang="en-US" sz="1200" i="1">
                                                  <a:latin typeface="Cambria Math" panose="02040503050406030204" pitchFamily="18" charset="0"/>
                                                </a:rPr>
                                                <m:t>_</m:t>
                                              </m:r>
                                              <m:r>
                                                <a:rPr lang="en-US" sz="1200" b="0" i="1" smtClean="0">
                                                  <a:latin typeface="Cambria Math" panose="02040503050406030204" pitchFamily="18" charset="0"/>
                                                </a:rPr>
                                                <m:t>𝑐</m:t>
                                              </m:r>
                                            </m:sub>
                                          </m:sSub>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200" b="0" i="1" smtClean="0">
                                  <a:effectLst/>
                                  <a:latin typeface="Cambria Math" panose="02040503050406030204" pitchFamily="18" charset="0"/>
                                </a:rPr>
                                <m:t>[</m:t>
                              </m:r>
                              <m:r>
                                <a:rPr lang="en-US" sz="1200" b="0" i="1" smtClean="0">
                                  <a:effectLst/>
                                  <a:latin typeface="Cambria Math" panose="02040503050406030204" pitchFamily="18" charset="0"/>
                                </a:rPr>
                                <m:t>𝑢</m:t>
                              </m:r>
                            </m:oMath>
                          </a14:m>
                          <a:r>
                            <a:rPr lang="en-US" sz="1200" dirty="0">
                              <a:effectLst/>
                              <a:latin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6569479"/>
                      </a:ext>
                    </a:extLst>
                  </a:tr>
                  <a:tr h="6858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r>
                                  <a:rPr lang="en-US" sz="1400" b="0" i="1" smtClean="0">
                                    <a:effectLst/>
                                    <a:latin typeface="Cambria Math" panose="02040503050406030204" pitchFamily="18" charset="0"/>
                                  </a:rPr>
                                  <m:t>𝐴</m:t>
                                </m:r>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den>
                                </m:f>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US" sz="1200" i="1" smtClean="0">
                                        <a:latin typeface="Cambria Math" panose="02040503050406030204" pitchFamily="18" charset="0"/>
                                      </a:rPr>
                                    </m:ctrlPr>
                                  </m:dPr>
                                  <m:e>
                                    <m:m>
                                      <m:mPr>
                                        <m:plcHide m:val="on"/>
                                        <m:mcs>
                                          <m:mc>
                                            <m:mcPr>
                                              <m:count m:val="3"/>
                                              <m:mcJc m:val="center"/>
                                            </m:mcPr>
                                          </m:mc>
                                        </m:mcs>
                                        <m:ctrlPr>
                                          <a:rPr lang="en-US" sz="1200" i="1">
                                            <a:latin typeface="Cambria Math" panose="02040503050406030204" pitchFamily="18" charset="0"/>
                                          </a:rPr>
                                        </m:ctrlPr>
                                      </m:mPr>
                                      <m:mr>
                                        <m:e>
                                          <m:sSub>
                                            <m:sSubPr>
                                              <m:ctrlPr>
                                                <a:rPr lang="en-US" sz="1200" i="1">
                                                  <a:latin typeface="Cambria Math" panose="02040503050406030204" pitchFamily="18" charset="0"/>
                                                </a:rPr>
                                              </m:ctrlPr>
                                            </m:sSubPr>
                                            <m:e>
                                              <m:r>
                                                <a:rPr lang="en-US" sz="1200" b="0" i="1" smtClean="0">
                                                  <a:latin typeface="Cambria Math" panose="02040503050406030204" pitchFamily="18" charset="0"/>
                                                </a:rPr>
                                                <m:t>1/</m:t>
                                              </m:r>
                                              <m:r>
                                                <a:rPr lang="en-US" sz="1200" b="0" i="1" smtClean="0">
                                                  <a:latin typeface="Cambria Math" panose="02040503050406030204" pitchFamily="18" charset="0"/>
                                                </a:rPr>
                                                <m:t>𝑎</m:t>
                                              </m:r>
                                            </m:e>
                                            <m:sub>
                                              <m:r>
                                                <a:rPr lang="en-US" sz="1200" b="0" i="1" smtClean="0">
                                                  <a:latin typeface="Cambria Math" panose="02040503050406030204" pitchFamily="18" charset="0"/>
                                                </a:rPr>
                                                <m:t>𝑅</m:t>
                                              </m:r>
                                              <m:r>
                                                <a:rPr lang="en-US" sz="1200" b="0" i="1" smtClean="0">
                                                  <a:latin typeface="Cambria Math" panose="02040503050406030204" pitchFamily="18" charset="0"/>
                                                </a:rPr>
                                                <m:t>_</m:t>
                                              </m:r>
                                              <m:r>
                                                <a:rPr lang="en-US" sz="1200" b="0" i="1" smtClean="0">
                                                  <a:latin typeface="Cambria Math" panose="02040503050406030204" pitchFamily="18" charset="0"/>
                                                </a:rPr>
                                                <m:t>𝑎</m:t>
                                              </m:r>
                                            </m:sub>
                                          </m:sSub>
                                        </m:e>
                                        <m:e>
                                          <m:r>
                                            <a:rPr lang="en-US" sz="1200" b="0" i="1" smtClean="0">
                                              <a:latin typeface="Cambria Math" panose="02040503050406030204" pitchFamily="18" charset="0"/>
                                            </a:rPr>
                                            <m:t>0</m:t>
                                          </m:r>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1/</m:t>
                                              </m:r>
                                              <m:r>
                                                <a:rPr lang="en-US" sz="1200" i="1">
                                                  <a:latin typeface="Cambria Math" panose="02040503050406030204" pitchFamily="18" charset="0"/>
                                                </a:rPr>
                                                <m:t>𝑎</m:t>
                                              </m:r>
                                            </m:e>
                                            <m:sub>
                                              <m:r>
                                                <a:rPr lang="en-US" sz="1200" i="1">
                                                  <a:latin typeface="Cambria Math" panose="02040503050406030204" pitchFamily="18" charset="0"/>
                                                </a:rPr>
                                                <m:t>𝑅</m:t>
                                              </m:r>
                                              <m:r>
                                                <a:rPr lang="en-US" sz="1200" i="1">
                                                  <a:latin typeface="Cambria Math" panose="02040503050406030204" pitchFamily="18" charset="0"/>
                                                </a:rPr>
                                                <m:t>_</m:t>
                                              </m:r>
                                              <m:r>
                                                <a:rPr lang="en-US" sz="1200" b="0" i="1" smtClean="0">
                                                  <a:latin typeface="Cambria Math" panose="02040503050406030204" pitchFamily="18" charset="0"/>
                                                </a:rPr>
                                                <m:t>𝑏</m:t>
                                              </m:r>
                                            </m:sub>
                                          </m:sSub>
                                        </m:e>
                                        <m:e>
                                          <m:r>
                                            <a:rPr lang="en-US" sz="1200" b="0" i="1" smtClean="0">
                                              <a:latin typeface="Cambria Math" panose="02040503050406030204" pitchFamily="18" charset="0"/>
                                            </a:rPr>
                                            <m:t>0</m:t>
                                          </m:r>
                                        </m:e>
                                      </m:mr>
                                      <m:mr>
                                        <m:e>
                                          <m:r>
                                            <a:rPr lang="en-US" sz="1200" b="0" i="1" smtClean="0">
                                              <a:latin typeface="Cambria Math" panose="02040503050406030204" pitchFamily="18" charset="0"/>
                                            </a:rPr>
                                            <m:t>0</m:t>
                                          </m:r>
                                        </m:e>
                                        <m:e>
                                          <m:r>
                                            <a:rPr lang="en-US" sz="1200" b="0" i="1" smtClean="0">
                                              <a:latin typeface="Cambria Math" panose="02040503050406030204" pitchFamily="18" charset="0"/>
                                            </a:rPr>
                                            <m:t>0</m:t>
                                          </m:r>
                                        </m:e>
                                        <m:e>
                                          <m:r>
                                            <a:rPr lang="en-US" sz="1200" b="0" i="1" smtClean="0">
                                              <a:latin typeface="Cambria Math" panose="02040503050406030204" pitchFamily="18" charset="0"/>
                                            </a:rPr>
                                            <m:t>1/</m:t>
                                          </m:r>
                                          <m:sSub>
                                            <m:sSubPr>
                                              <m:ctrlPr>
                                                <a:rPr lang="en-US" sz="1200" i="1">
                                                  <a:latin typeface="Cambria Math" panose="02040503050406030204" pitchFamily="18" charset="0"/>
                                                </a:rPr>
                                              </m:ctrlPr>
                                            </m:sSubPr>
                                            <m:e>
                                              <m:r>
                                                <a:rPr lang="en-US" sz="1200" i="1">
                                                  <a:latin typeface="Cambria Math" panose="02040503050406030204" pitchFamily="18" charset="0"/>
                                                </a:rPr>
                                                <m:t>𝑎</m:t>
                                              </m:r>
                                            </m:e>
                                            <m:sub>
                                              <m:r>
                                                <a:rPr lang="en-US" sz="1200" i="1">
                                                  <a:latin typeface="Cambria Math" panose="02040503050406030204" pitchFamily="18" charset="0"/>
                                                </a:rPr>
                                                <m:t>𝑅</m:t>
                                              </m:r>
                                              <m:r>
                                                <a:rPr lang="en-US" sz="1200" i="1">
                                                  <a:latin typeface="Cambria Math" panose="02040503050406030204" pitchFamily="18" charset="0"/>
                                                </a:rPr>
                                                <m:t>_</m:t>
                                              </m:r>
                                              <m:r>
                                                <a:rPr lang="en-US" sz="1200" b="0" i="1" smtClean="0">
                                                  <a:latin typeface="Cambria Math" panose="02040503050406030204" pitchFamily="18" charset="0"/>
                                                </a:rPr>
                                                <m:t>𝑐</m:t>
                                              </m:r>
                                            </m:sub>
                                          </m:sSub>
                                        </m:e>
                                      </m:mr>
                                    </m:m>
                                  </m:e>
                                </m:d>
                              </m:oMath>
                            </m:oMathPara>
                          </a14:m>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effectLst/>
                                    <a:latin typeface="Cambria Math" panose="02040503050406030204" pitchFamily="18" charset="0"/>
                                  </a:rPr>
                                  <m:t>[</m:t>
                                </m:r>
                                <m:r>
                                  <a:rPr lang="en-US" sz="1200" b="0" i="1" smtClean="0">
                                    <a:effectLst/>
                                    <a:latin typeface="Cambria Math" panose="02040503050406030204" pitchFamily="18" charset="0"/>
                                  </a:rPr>
                                  <m:t>𝑢</m:t>
                                </m:r>
                                <m:r>
                                  <m:rPr>
                                    <m:nor/>
                                  </m:rPr>
                                  <a:rPr lang="en-US" sz="1200" dirty="0" smtClean="0">
                                    <a:effectLst/>
                                    <a:latin typeface="Times New Roman" panose="02020603050405020304" pitchFamily="18" charset="0"/>
                                  </a:rPr>
                                  <m:t>]</m:t>
                                </m:r>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1363328"/>
                      </a:ext>
                    </a:extLst>
                  </a:tr>
                  <a:tr h="62639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effectLst/>
                                    <a:latin typeface="Cambria Math" panose="02040503050406030204" pitchFamily="18" charset="0"/>
                                  </a:rPr>
                                  <m:t>[</m:t>
                                </m:r>
                                <m:r>
                                  <a:rPr lang="en-US" sz="1400" b="0" i="1" smtClean="0">
                                    <a:effectLst/>
                                    <a:latin typeface="Cambria Math" panose="02040503050406030204" pitchFamily="18" charset="0"/>
                                  </a:rPr>
                                  <m:t>𝐵</m:t>
                                </m:r>
                                <m:r>
                                  <a:rPr lang="en-US" sz="1400" b="0" i="1" smtClean="0">
                                    <a:effectLst/>
                                    <a:latin typeface="Cambria Math" panose="02040503050406030204" pitchFamily="18" charset="0"/>
                                  </a:rPr>
                                  <m:t>]</m:t>
                                </m:r>
                              </m:oMath>
                            </m:oMathPara>
                          </a14:m>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𝑎</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sub>
                                              </m:sSub>
                                            </m:sub>
                                          </m:sSub>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𝑍</m:t>
                                              </m:r>
                                            </m:e>
                                            <m:sub>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𝑐</m:t>
                                                  </m:r>
                                                </m:sub>
                                              </m:sSub>
                                            </m:sub>
                                          </m:sSub>
                                        </m:e>
                                      </m:mr>
                                    </m:m>
                                  </m:e>
                                </m:d>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m>
                                      <m:mPr>
                                        <m:mcs>
                                          <m:mc>
                                            <m:mcPr>
                                              <m:count m:val="3"/>
                                              <m:mcJc m:val="center"/>
                                            </m:mcPr>
                                          </m:mc>
                                        </m:mcs>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mP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e>
                                      </m:mr>
                                    </m:m>
                                  </m:e>
                                </m:d>
                              </m:oMath>
                            </m:oMathPara>
                          </a14:m>
                          <a:endParaRPr lang="en-US" sz="12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m:t>
                                </m:r>
                                <m:sSub>
                                  <m:sSubPr>
                                    <m:ctrlPr>
                                      <a:rPr lang="en-US" sz="1200" i="1">
                                        <a:latin typeface="Cambria Math" panose="02040503050406030204" pitchFamily="18" charset="0"/>
                                      </a:rPr>
                                    </m:ctrlPr>
                                  </m:sSubPr>
                                  <m:e>
                                    <m:r>
                                      <a:rPr lang="en-US" sz="1200" b="0" i="1" smtClean="0">
                                        <a:latin typeface="Cambria Math" panose="02040503050406030204" pitchFamily="18" charset="0"/>
                                      </a:rPr>
                                      <m:t>𝑍</m:t>
                                    </m:r>
                                  </m:e>
                                  <m:sub>
                                    <m:r>
                                      <a:rPr lang="en-US" sz="1200" i="1">
                                        <a:latin typeface="Cambria Math" panose="02040503050406030204" pitchFamily="18" charset="0"/>
                                      </a:rPr>
                                      <m:t>𝑎𝑏𝑐</m:t>
                                    </m:r>
                                  </m:sub>
                                </m:sSub>
                                <m:r>
                                  <a:rPr lang="en-US" sz="1200" b="0" i="1" smtClean="0">
                                    <a:latin typeface="Cambria Math" panose="02040503050406030204" pitchFamily="18" charset="0"/>
                                  </a:rPr>
                                  <m:t>]</m:t>
                                </m:r>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3684363"/>
                      </a:ext>
                    </a:extLst>
                  </a:tr>
                  <a:tr h="62639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Para xmlns:m="http://schemas.openxmlformats.org/officeDocument/2006/math">
                              <m:oMathParaPr>
                                <m:jc m:val="centerGroup"/>
                              </m:oMathParaPr>
                              <m:oMath xmlns:m="http://schemas.openxmlformats.org/officeDocument/2006/math">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𝑡</m:t>
                                    </m:r>
                                  </m:sub>
                                </m:s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𝐿</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𝑝𝑟𝑖𝑚𝑎𝑟𝑦</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𝑉𝐿</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𝑁</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𝑟𝑎𝑡𝑒𝑑</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𝑠𝑒𝑐𝑜𝑛𝑑𝑎𝑟𝑦</m:t>
                                        </m:r>
                                      </m:sub>
                                    </m:sSub>
                                  </m:den>
                                </m:f>
                              </m:oMath>
                            </m:oMathPara>
                          </a14:m>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 xmlns:m="http://schemas.openxmlformats.org/officeDocument/2006/math">
                              <m:sSub>
                                <m:sSubPr>
                                  <m:ctrlPr>
                                    <a:rPr lang="en-US" sz="1200" i="1" smtClean="0">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𝑎</m:t>
                                  </m:r>
                                </m:e>
                                <m:sub>
                                  <m:r>
                                    <a:rPr lang="en-US" sz="1200" i="1">
                                      <a:latin typeface="Cambria Math" panose="02040503050406030204" pitchFamily="18" charset="0"/>
                                      <a:ea typeface="Cambria Math" panose="02040503050406030204" pitchFamily="18" charset="0"/>
                                    </a:rPr>
                                    <m:t>𝑅</m:t>
                                  </m:r>
                                </m:sub>
                              </m:sSub>
                              <m:r>
                                <a:rPr lang="en-US" altLang="zh-CN"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1</m:t>
                              </m:r>
                              <m:r>
                                <a:rPr lang="en-US" sz="1200" i="1" smtClean="0">
                                  <a:latin typeface="Cambria Math" panose="02040503050406030204" pitchFamily="18" charset="0"/>
                                  <a:ea typeface="Cambria Math" panose="02040503050406030204" pitchFamily="18" charset="0"/>
                                </a:rPr>
                                <m:t>±</m:t>
                              </m:r>
                              <m:r>
                                <a:rPr lang="en-US" altLang="zh-CN" sz="1200" i="1">
                                  <a:latin typeface="Cambria Math" panose="02040503050406030204" pitchFamily="18" charset="0"/>
                                  <a:ea typeface="Cambria Math" panose="02040503050406030204" pitchFamily="18" charset="0"/>
                                </a:rPr>
                                <m:t>0</m:t>
                              </m:r>
                            </m:oMath>
                          </a14:m>
                          <a:r>
                            <a:rPr lang="en-US" altLang="zh-CN" sz="1200" dirty="0">
                              <a:latin typeface="Cambria Math" panose="02040503050406030204" pitchFamily="18" charset="0"/>
                              <a:ea typeface="Cambria Math" panose="02040503050406030204" pitchFamily="18" charset="0"/>
                            </a:rPr>
                            <a:t>.00625</a:t>
                          </a:r>
                          <a14:m>
                            <m:oMath xmlns:m="http://schemas.openxmlformats.org/officeDocument/2006/math">
                              <m:r>
                                <a:rPr lang="en-US" altLang="zh-CN" sz="1200" i="1" dirty="0" smtClean="0">
                                  <a:latin typeface="Cambria Math" panose="02040503050406030204" pitchFamily="18" charset="0"/>
                                  <a:ea typeface="Cambria Math" panose="02040503050406030204" pitchFamily="18" charset="0"/>
                                </a:rPr>
                                <m:t>∙</m:t>
                              </m:r>
                            </m:oMath>
                          </a14:m>
                          <a:r>
                            <a:rPr lang="en-US" sz="1200" dirty="0">
                              <a:latin typeface="Cambria Math" panose="02040503050406030204" pitchFamily="18" charset="0"/>
                              <a:ea typeface="Cambria Math" panose="02040503050406030204" pitchFamily="18" charset="0"/>
                            </a:rPr>
                            <a:t>T</a:t>
                          </a:r>
                          <a:r>
                            <a:rPr lang="en-US" altLang="zh-CN" sz="1200" dirty="0">
                              <a:latin typeface="Cambria Math" panose="02040503050406030204" pitchFamily="18" charset="0"/>
                              <a:ea typeface="Cambria Math" panose="02040503050406030204" pitchFamily="18" charset="0"/>
                            </a:rPr>
                            <a:t>ap</a:t>
                          </a:r>
                          <a:endParaRPr lang="en-US" sz="1200" dirty="0">
                            <a:effectLst/>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232870"/>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441828641"/>
                  </p:ext>
                </p:extLst>
              </p:nvPr>
            </p:nvGraphicFramePr>
            <p:xfrm>
              <a:off x="152400" y="838200"/>
              <a:ext cx="5105400" cy="5158389"/>
            </p:xfrm>
            <a:graphic>
              <a:graphicData uri="http://schemas.openxmlformats.org/drawingml/2006/table">
                <a:tbl>
                  <a:tblPr>
                    <a:tableStyleId>{5C22544A-7EE6-4342-B048-85BDC9FD1C3A}</a:tableStyleId>
                  </a:tblPr>
                  <a:tblGrid>
                    <a:gridCol w="356191">
                      <a:extLst>
                        <a:ext uri="{9D8B030D-6E8A-4147-A177-3AD203B41FA5}">
                          <a16:colId xmlns:a16="http://schemas.microsoft.com/office/drawing/2014/main" val="3712091230"/>
                        </a:ext>
                      </a:extLst>
                    </a:gridCol>
                    <a:gridCol w="1853609">
                      <a:extLst>
                        <a:ext uri="{9D8B030D-6E8A-4147-A177-3AD203B41FA5}">
                          <a16:colId xmlns:a16="http://schemas.microsoft.com/office/drawing/2014/main" val="794165553"/>
                        </a:ext>
                      </a:extLst>
                    </a:gridCol>
                    <a:gridCol w="1905000">
                      <a:extLst>
                        <a:ext uri="{9D8B030D-6E8A-4147-A177-3AD203B41FA5}">
                          <a16:colId xmlns:a16="http://schemas.microsoft.com/office/drawing/2014/main" val="888564319"/>
                        </a:ext>
                      </a:extLst>
                    </a:gridCol>
                    <a:gridCol w="990600">
                      <a:extLst>
                        <a:ext uri="{9D8B030D-6E8A-4147-A177-3AD203B41FA5}">
                          <a16:colId xmlns:a16="http://schemas.microsoft.com/office/drawing/2014/main" val="1943706435"/>
                        </a:ext>
                      </a:extLst>
                    </a:gridCol>
                  </a:tblGrid>
                  <a:tr h="487680">
                    <a:tc>
                      <a:txBody>
                        <a:bodyPr/>
                        <a:lstStyle/>
                        <a:p>
                          <a:pPr algn="ctr"/>
                          <a:endParaRPr lang="en-US" sz="16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9672" t="-1250" r="-156393" b="-961250"/>
                          </a:stretch>
                        </a:blipFill>
                      </a:tcPr>
                    </a:tc>
                    <a:tc>
                      <a:txBody>
                        <a:bodyPr/>
                        <a:lstStyle/>
                        <a:p>
                          <a:pPr algn="ctr"/>
                          <a:r>
                            <a:rPr lang="en-US" sz="1200" b="0" i="0" dirty="0" smtClean="0">
                              <a:effectLst/>
                              <a:latin typeface="Times New Roman" panose="02020603050405020304" pitchFamily="18" charset="0"/>
                              <a:cs typeface="Times New Roman" panose="02020603050405020304" pitchFamily="18" charset="0"/>
                            </a:rPr>
                            <a:t>Wye-Connected Voltage Regulator</a:t>
                          </a:r>
                          <a:endParaRPr lang="en-US" sz="1200" b="0" i="0" dirty="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i="0" dirty="0" smtClean="0">
                              <a:effectLst/>
                              <a:latin typeface="Times New Roman" panose="02020603050405020304" pitchFamily="18" charset="0"/>
                              <a:cs typeface="Times New Roman" panose="02020603050405020304" pitchFamily="18" charset="0"/>
                            </a:rPr>
                            <a:t>Line</a:t>
                          </a:r>
                          <a:r>
                            <a:rPr lang="en-US" sz="1200" b="0" i="0" baseline="0" dirty="0" smtClean="0">
                              <a:effectLst/>
                              <a:latin typeface="Times New Roman" panose="02020603050405020304" pitchFamily="18" charset="0"/>
                              <a:cs typeface="Times New Roman" panose="02020603050405020304" pitchFamily="18" charset="0"/>
                            </a:rPr>
                            <a:t> Segment</a:t>
                          </a:r>
                          <a:endParaRPr lang="en-US" sz="1200" b="0" i="0" dirty="0">
                            <a:effectLst/>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13249"/>
                      </a:ext>
                    </a:extLst>
                  </a:tr>
                  <a:tr h="67271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448" t="-72973" r="-1348276" b="-59279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9672" t="-72973" r="-156393" b="-59279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16987" t="-72973" r="-52885" b="-59279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15337" t="-72973" r="-1227" b="-592793"/>
                          </a:stretch>
                        </a:blipFill>
                      </a:tcPr>
                    </a:tc>
                    <a:extLst>
                      <a:ext uri="{0D108BD9-81ED-4DB2-BD59-A6C34878D82A}">
                        <a16:rowId xmlns:a16="http://schemas.microsoft.com/office/drawing/2014/main" val="1124088297"/>
                      </a:ext>
                    </a:extLst>
                  </a:tr>
                  <a:tr h="684467">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448" t="-171429" r="-1348276" b="-4875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9672" t="-171429" r="-156393" b="-4875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16987" t="-171429" r="-52885" b="-4875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15337" t="-171429" r="-1227" b="-487500"/>
                          </a:stretch>
                        </a:blipFill>
                      </a:tcPr>
                    </a:tc>
                    <a:extLst>
                      <a:ext uri="{0D108BD9-81ED-4DB2-BD59-A6C34878D82A}">
                        <a16:rowId xmlns:a16="http://schemas.microsoft.com/office/drawing/2014/main" val="802659896"/>
                      </a:ext>
                    </a:extLst>
                  </a:tr>
                  <a:tr h="57512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448" t="-323404" r="-1348276" b="-48085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9672" t="-323404" r="-156393" b="-48085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16987" t="-323404" r="-52885" b="-48085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15337" t="-323404" r="-1227" b="-480851"/>
                          </a:stretch>
                        </a:blipFill>
                      </a:tcPr>
                    </a:tc>
                    <a:extLst>
                      <a:ext uri="{0D108BD9-81ED-4DB2-BD59-A6C34878D82A}">
                        <a16:rowId xmlns:a16="http://schemas.microsoft.com/office/drawing/2014/main" val="1452455367"/>
                      </a:ext>
                    </a:extLst>
                  </a:tr>
                  <a:tr h="742314">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448" t="-326230" r="-1348276" b="-27049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9672" t="-326230" r="-156393" b="-27049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16987" t="-326230" r="-52885" b="-27049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15337" t="-326230" r="-1227" b="-270492"/>
                          </a:stretch>
                        </a:blipFill>
                      </a:tcPr>
                    </a:tc>
                    <a:extLst>
                      <a:ext uri="{0D108BD9-81ED-4DB2-BD59-A6C34878D82A}">
                        <a16:rowId xmlns:a16="http://schemas.microsoft.com/office/drawing/2014/main" val="2296569479"/>
                      </a:ext>
                    </a:extLst>
                  </a:tr>
                  <a:tr h="68580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448" t="-460177" r="-1348276" b="-19203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9672" t="-460177" r="-156393" b="-19203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16987" t="-460177" r="-52885" b="-192035"/>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15337" t="-460177" r="-1227" b="-192035"/>
                          </a:stretch>
                        </a:blipFill>
                      </a:tcPr>
                    </a:tc>
                    <a:extLst>
                      <a:ext uri="{0D108BD9-81ED-4DB2-BD59-A6C34878D82A}">
                        <a16:rowId xmlns:a16="http://schemas.microsoft.com/office/drawing/2014/main" val="671363328"/>
                      </a:ext>
                    </a:extLst>
                  </a:tr>
                  <a:tr h="683895">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3448" t="-565179" r="-1348276" b="-9375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9672" t="-565179" r="-156393" b="-9375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16987" t="-565179" r="-52885" b="-9375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415337" t="-565179" r="-1227" b="-93750"/>
                          </a:stretch>
                        </a:blipFill>
                      </a:tcPr>
                    </a:tc>
                    <a:extLst>
                      <a:ext uri="{0D108BD9-81ED-4DB2-BD59-A6C34878D82A}">
                        <a16:rowId xmlns:a16="http://schemas.microsoft.com/office/drawing/2014/main" val="723684363"/>
                      </a:ext>
                    </a:extLst>
                  </a:tr>
                  <a:tr h="62639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9672" t="-723301" r="-156393" b="-194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16987" t="-723301" r="-52885" b="-1942"/>
                          </a:stretch>
                        </a:blipFill>
                      </a:tcPr>
                    </a:tc>
                    <a:tc>
                      <a:txBody>
                        <a:bodyPr/>
                        <a:lstStyle/>
                        <a:p>
                          <a:pPr algn="ctr"/>
                          <a:endParaRPr lang="en-US" sz="1200" dirty="0">
                            <a:effectLst/>
                            <a:latin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5232870"/>
                      </a:ext>
                    </a:extLst>
                  </a:tr>
                </a:tbl>
              </a:graphicData>
            </a:graphic>
          </p:graphicFrame>
        </mc:Fallback>
      </mc:AlternateContent>
      <p:sp>
        <p:nvSpPr>
          <p:cNvPr id="5" name="Rectangle 4"/>
          <p:cNvSpPr/>
          <p:nvPr/>
        </p:nvSpPr>
        <p:spPr>
          <a:xfrm>
            <a:off x="152399" y="124480"/>
            <a:ext cx="8534401" cy="523220"/>
          </a:xfrm>
          <a:prstGeom prst="rect">
            <a:avLst/>
          </a:prstGeom>
        </p:spPr>
        <p:txBody>
          <a:bodyPr wrap="square">
            <a:spAutoFit/>
          </a:bodyPr>
          <a:lstStyle/>
          <a:p>
            <a:r>
              <a:rPr lang="en-US" sz="2800" dirty="0">
                <a:solidFill>
                  <a:srgbClr val="C8102E"/>
                </a:solidFill>
                <a:latin typeface="+mj-lt"/>
                <a:ea typeface="+mj-ea"/>
                <a:cs typeface="+mj-cs"/>
              </a:rPr>
              <a:t>General Feeder Modeling - Series Components</a:t>
            </a:r>
          </a:p>
        </p:txBody>
      </p:sp>
      <mc:AlternateContent xmlns:mc="http://schemas.openxmlformats.org/markup-compatibility/2006" xmlns:a14="http://schemas.microsoft.com/office/drawing/2010/main">
        <mc:Choice Requires="a14">
          <p:sp>
            <p:nvSpPr>
              <p:cNvPr id="2" name="Rectangle 1"/>
              <p:cNvSpPr/>
              <p:nvPr/>
            </p:nvSpPr>
            <p:spPr>
              <a:xfrm>
                <a:off x="5334000" y="2358558"/>
                <a:ext cx="4403165" cy="338554"/>
              </a:xfrm>
              <a:prstGeom prst="rect">
                <a:avLst/>
              </a:prstGeom>
            </p:spPr>
            <p:txBody>
              <a:bodyPr wrap="square">
                <a:spAutoFit/>
              </a:bodyPr>
              <a:lstStyle/>
              <a:p>
                <a14:m>
                  <m:oMath xmlns:m="http://schemas.openxmlformats.org/officeDocument/2006/math">
                    <m:sSub>
                      <m:sSubPr>
                        <m:ctrlPr>
                          <a:rPr lang="en-US" sz="1600" i="1">
                            <a:solidFill>
                              <a:srgbClr val="FF0000"/>
                            </a:solidFill>
                            <a:latin typeface="Cambria Math" panose="02040503050406030204" pitchFamily="18" charset="0"/>
                          </a:rPr>
                        </m:ctrlPr>
                      </m:sSubPr>
                      <m:e>
                        <m:d>
                          <m:dPr>
                            <m:begChr m:val="["/>
                            <m:endChr m:val="]"/>
                            <m:ctrlPr>
                              <a:rPr lang="en-US" sz="1600" i="1">
                                <a:solidFill>
                                  <a:srgbClr val="FF0000"/>
                                </a:solidFill>
                                <a:latin typeface="Cambria Math" panose="02040503050406030204" pitchFamily="18" charset="0"/>
                              </a:rPr>
                            </m:ctrlPr>
                          </m:dPr>
                          <m:e>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panose="02040503050406030204" pitchFamily="18" charset="0"/>
                                  </a:rPr>
                                  <m:t>𝑉𝐿𝐺</m:t>
                                </m:r>
                              </m:e>
                              <m:sub>
                                <m:r>
                                  <a:rPr lang="en-US" sz="1600" i="1">
                                    <a:solidFill>
                                      <a:srgbClr val="FF0000"/>
                                    </a:solidFill>
                                    <a:latin typeface="Cambria Math" panose="02040503050406030204" pitchFamily="18" charset="0"/>
                                  </a:rPr>
                                  <m:t>𝑎𝑏𝑐</m:t>
                                </m:r>
                              </m:sub>
                            </m:sSub>
                          </m:e>
                        </m:d>
                      </m:e>
                      <m:sub>
                        <m:r>
                          <a:rPr lang="en-US" sz="1600" i="1">
                            <a:solidFill>
                              <a:srgbClr val="FF0000"/>
                            </a:solidFill>
                            <a:latin typeface="Cambria Math" panose="02040503050406030204" pitchFamily="18" charset="0"/>
                          </a:rPr>
                          <m:t>𝑚</m:t>
                        </m:r>
                      </m:sub>
                    </m:sSub>
                  </m:oMath>
                </a14:m>
                <a:r>
                  <a:rPr lang="en-US" sz="1600" dirty="0">
                    <a:solidFill>
                      <a:srgbClr val="FF0000"/>
                    </a:solidFill>
                  </a:rPr>
                  <a:t>=</a:t>
                </a:r>
                <a14:m>
                  <m:oMath xmlns:m="http://schemas.openxmlformats.org/officeDocument/2006/math">
                    <m:r>
                      <a:rPr lang="en-US" sz="1600" i="1">
                        <a:solidFill>
                          <a:srgbClr val="FF0000"/>
                        </a:solidFill>
                        <a:latin typeface="Cambria Math" panose="02040503050406030204" pitchFamily="18" charset="0"/>
                        <a:ea typeface="Cambria Math" panose="02040503050406030204" pitchFamily="18" charset="0"/>
                      </a:rPr>
                      <m:t>[</m:t>
                    </m:r>
                    <m:r>
                      <a:rPr lang="en-US" sz="1600" i="1">
                        <a:solidFill>
                          <a:srgbClr val="FF0000"/>
                        </a:solidFill>
                        <a:latin typeface="Cambria Math" panose="02040503050406030204" pitchFamily="18" charset="0"/>
                        <a:ea typeface="Cambria Math" panose="02040503050406030204" pitchFamily="18" charset="0"/>
                      </a:rPr>
                      <m:t>𝐴</m:t>
                    </m:r>
                    <m:r>
                      <a:rPr lang="en-US" sz="1600" i="1">
                        <a:solidFill>
                          <a:srgbClr val="FF0000"/>
                        </a:solidFill>
                        <a:latin typeface="Cambria Math" panose="02040503050406030204" pitchFamily="18" charset="0"/>
                        <a:ea typeface="Cambria Math" panose="02040503050406030204" pitchFamily="18" charset="0"/>
                      </a:rPr>
                      <m:t>]</m:t>
                    </m:r>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panose="02040503050406030204" pitchFamily="18" charset="0"/>
                            <a:ea typeface="Cambria Math" panose="02040503050406030204" pitchFamily="18" charset="0"/>
                          </a:rPr>
                          <m:t>∙</m:t>
                        </m:r>
                        <m:d>
                          <m:dPr>
                            <m:begChr m:val="["/>
                            <m:endChr m:val="]"/>
                            <m:ctrlPr>
                              <a:rPr lang="en-US" sz="1600" i="1">
                                <a:solidFill>
                                  <a:srgbClr val="FF0000"/>
                                </a:solidFill>
                                <a:latin typeface="Cambria Math" panose="02040503050406030204" pitchFamily="18" charset="0"/>
                              </a:rPr>
                            </m:ctrlPr>
                          </m:dPr>
                          <m:e>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panose="02040503050406030204" pitchFamily="18" charset="0"/>
                                  </a:rPr>
                                  <m:t>𝑉𝐿𝐺</m:t>
                                </m:r>
                              </m:e>
                              <m:sub>
                                <m:r>
                                  <a:rPr lang="en-US" sz="1600" i="1">
                                    <a:solidFill>
                                      <a:srgbClr val="FF0000"/>
                                    </a:solidFill>
                                    <a:latin typeface="Cambria Math" panose="02040503050406030204" pitchFamily="18" charset="0"/>
                                  </a:rPr>
                                  <m:t>𝑎𝑏𝑐</m:t>
                                </m:r>
                              </m:sub>
                            </m:sSub>
                          </m:e>
                        </m:d>
                      </m:e>
                      <m:sub>
                        <m:r>
                          <a:rPr lang="en-US" sz="1600" i="1">
                            <a:solidFill>
                              <a:srgbClr val="FF0000"/>
                            </a:solidFill>
                            <a:latin typeface="Cambria Math" panose="02040503050406030204" pitchFamily="18" charset="0"/>
                          </a:rPr>
                          <m:t>𝑛</m:t>
                        </m:r>
                      </m:sub>
                    </m:sSub>
                  </m:oMath>
                </a14:m>
                <a:r>
                  <a:rPr lang="en-US" sz="1600" dirty="0">
                    <a:solidFill>
                      <a:srgbClr val="FF0000"/>
                    </a:solidFill>
                  </a:rPr>
                  <a:t> </a:t>
                </a:r>
                <a14:m>
                  <m:oMath xmlns:m="http://schemas.openxmlformats.org/officeDocument/2006/math">
                    <m:r>
                      <a:rPr lang="en-US" sz="1600" i="1">
                        <a:solidFill>
                          <a:srgbClr val="FF0000"/>
                        </a:solidFill>
                        <a:latin typeface="Cambria Math" panose="02040503050406030204" pitchFamily="18" charset="0"/>
                      </a:rPr>
                      <m:t>− </m:t>
                    </m:r>
                    <m:d>
                      <m:dPr>
                        <m:begChr m:val="["/>
                        <m:endChr m:val="]"/>
                        <m:ctrlPr>
                          <a:rPr lang="en-US" sz="1600" i="1">
                            <a:solidFill>
                              <a:srgbClr val="FF0000"/>
                            </a:solidFill>
                            <a:latin typeface="Cambria Math" panose="02040503050406030204" pitchFamily="18" charset="0"/>
                          </a:rPr>
                        </m:ctrlPr>
                      </m:dPr>
                      <m:e>
                        <m:r>
                          <a:rPr lang="en-US" sz="1600" i="1">
                            <a:solidFill>
                              <a:srgbClr val="FF0000"/>
                            </a:solidFill>
                            <a:latin typeface="Cambria Math" panose="02040503050406030204" pitchFamily="18" charset="0"/>
                          </a:rPr>
                          <m:t>𝐵</m:t>
                        </m:r>
                      </m:e>
                    </m:d>
                    <m:r>
                      <a:rPr lang="en-US" sz="1600" i="1">
                        <a:solidFill>
                          <a:srgbClr val="FF0000"/>
                        </a:solidFill>
                        <a:latin typeface="Cambria Math" panose="02040503050406030204" pitchFamily="18" charset="0"/>
                        <a:ea typeface="Cambria Math" panose="02040503050406030204" pitchFamily="18" charset="0"/>
                      </a:rPr>
                      <m:t>∙</m:t>
                    </m:r>
                    <m:sSub>
                      <m:sSubPr>
                        <m:ctrlPr>
                          <a:rPr lang="en-US" sz="1600" i="1">
                            <a:solidFill>
                              <a:srgbClr val="FF0000"/>
                            </a:solidFill>
                            <a:latin typeface="Cambria Math" panose="02040503050406030204" pitchFamily="18" charset="0"/>
                          </a:rPr>
                        </m:ctrlPr>
                      </m:sSubPr>
                      <m:e>
                        <m:d>
                          <m:dPr>
                            <m:begChr m:val="["/>
                            <m:endChr m:val="]"/>
                            <m:ctrlPr>
                              <a:rPr lang="en-US" sz="1600" i="1">
                                <a:solidFill>
                                  <a:srgbClr val="FF0000"/>
                                </a:solidFill>
                                <a:latin typeface="Cambria Math" panose="02040503050406030204" pitchFamily="18" charset="0"/>
                              </a:rPr>
                            </m:ctrlPr>
                          </m:dPr>
                          <m:e>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panose="02040503050406030204" pitchFamily="18" charset="0"/>
                                  </a:rPr>
                                  <m:t>𝐼</m:t>
                                </m:r>
                              </m:e>
                              <m:sub>
                                <m:r>
                                  <a:rPr lang="en-US" sz="1600" i="1">
                                    <a:solidFill>
                                      <a:srgbClr val="FF0000"/>
                                    </a:solidFill>
                                    <a:latin typeface="Cambria Math" panose="02040503050406030204" pitchFamily="18" charset="0"/>
                                  </a:rPr>
                                  <m:t>𝑎𝑏𝑐</m:t>
                                </m:r>
                              </m:sub>
                            </m:sSub>
                          </m:e>
                        </m:d>
                      </m:e>
                      <m:sub>
                        <m:r>
                          <a:rPr lang="en-US" sz="1600" i="1">
                            <a:solidFill>
                              <a:srgbClr val="FF0000"/>
                            </a:solidFill>
                            <a:latin typeface="Cambria Math" panose="02040503050406030204" pitchFamily="18" charset="0"/>
                          </a:rPr>
                          <m:t>𝑚</m:t>
                        </m:r>
                      </m:sub>
                    </m:sSub>
                  </m:oMath>
                </a14:m>
                <a:endParaRPr lang="en-US" sz="1600" dirty="0">
                  <a:solidFill>
                    <a:srgbClr val="FF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5334000" y="2358558"/>
                <a:ext cx="4403165" cy="338554"/>
              </a:xfrm>
              <a:prstGeom prst="rect">
                <a:avLst/>
              </a:prstGeom>
              <a:blipFill>
                <a:blip r:embed="rId4"/>
                <a:stretch>
                  <a:fillRect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410200" y="3182779"/>
                <a:ext cx="3628686" cy="246221"/>
              </a:xfrm>
              <a:prstGeom prst="rect">
                <a:avLst/>
              </a:prstGeom>
              <a:noFill/>
            </p:spPr>
            <p:txBody>
              <a:bodyPr wrap="none" lIns="0" tIns="0" rIns="0" bIns="0" rtlCol="0">
                <a:spAutoFit/>
              </a:bodyPr>
              <a:lstStyle/>
              <a:p>
                <a14:m>
                  <m:oMath xmlns:m="http://schemas.openxmlformats.org/officeDocument/2006/math">
                    <m:sSub>
                      <m:sSubPr>
                        <m:ctrlPr>
                          <a:rPr lang="en-US" sz="1600" i="1" smtClean="0">
                            <a:latin typeface="Cambria Math" panose="02040503050406030204" pitchFamily="18" charset="0"/>
                          </a:rPr>
                        </m:ctrlPr>
                      </m:sSubPr>
                      <m:e>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𝑉𝐿𝐺</m:t>
                                </m:r>
                              </m:e>
                              <m:sub>
                                <m:r>
                                  <a:rPr lang="en-US" sz="1600" i="1">
                                    <a:latin typeface="Cambria Math" panose="02040503050406030204" pitchFamily="18" charset="0"/>
                                  </a:rPr>
                                  <m:t>𝑎𝑏𝑐</m:t>
                                </m:r>
                              </m:sub>
                            </m:sSub>
                          </m:e>
                        </m:d>
                      </m:e>
                      <m:sub>
                        <m:r>
                          <a:rPr lang="en-US" sz="1600" b="0" i="1" smtClean="0">
                            <a:latin typeface="Cambria Math" panose="02040503050406030204" pitchFamily="18" charset="0"/>
                          </a:rPr>
                          <m:t>𝑛</m:t>
                        </m:r>
                      </m:sub>
                    </m:sSub>
                  </m:oMath>
                </a14:m>
                <a:r>
                  <a:rPr lang="en-US" sz="1600" dirty="0"/>
                  <a:t>=</a:t>
                </a:r>
                <a14:m>
                  <m:oMath xmlns:m="http://schemas.openxmlformats.org/officeDocument/2006/math">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𝑎</m:t>
                    </m:r>
                    <m:r>
                      <a:rPr lang="en-US" sz="1600" b="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𝑉𝐿𝐺</m:t>
                                </m:r>
                              </m:e>
                              <m:sub>
                                <m:r>
                                  <a:rPr lang="en-US" sz="1600" i="1">
                                    <a:latin typeface="Cambria Math" panose="02040503050406030204" pitchFamily="18" charset="0"/>
                                  </a:rPr>
                                  <m:t>𝑎𝑏𝑐</m:t>
                                </m:r>
                              </m:sub>
                            </m:sSub>
                          </m:e>
                        </m:d>
                      </m:e>
                      <m:sub>
                        <m:r>
                          <a:rPr lang="en-US" sz="1600" i="1">
                            <a:latin typeface="Cambria Math" panose="02040503050406030204" pitchFamily="18" charset="0"/>
                          </a:rPr>
                          <m:t>𝑚</m:t>
                        </m:r>
                      </m:sub>
                    </m:sSub>
                  </m:oMath>
                </a14:m>
                <a:r>
                  <a:rPr lang="en-US" sz="1600" dirty="0"/>
                  <a:t> </a:t>
                </a:r>
                <a14:m>
                  <m:oMath xmlns:m="http://schemas.openxmlformats.org/officeDocument/2006/math">
                    <m:r>
                      <a:rPr lang="en-US" sz="1600" i="1">
                        <a:latin typeface="Cambria Math" panose="02040503050406030204" pitchFamily="18" charset="0"/>
                      </a:rPr>
                      <m:t>+ </m:t>
                    </m:r>
                    <m:d>
                      <m:dPr>
                        <m:begChr m:val="["/>
                        <m:endChr m:val="]"/>
                        <m:ctrlPr>
                          <a:rPr lang="en-US" sz="1600" i="1">
                            <a:latin typeface="Cambria Math" panose="02040503050406030204" pitchFamily="18" charset="0"/>
                          </a:rPr>
                        </m:ctrlPr>
                      </m:dPr>
                      <m:e>
                        <m:r>
                          <a:rPr lang="en-US" sz="1600" b="0" i="1" smtClean="0">
                            <a:latin typeface="Cambria Math" panose="02040503050406030204" pitchFamily="18" charset="0"/>
                          </a:rPr>
                          <m:t>𝑏</m:t>
                        </m:r>
                      </m:e>
                    </m:d>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m:t>
                        </m:r>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𝑎𝑏𝑐</m:t>
                                </m:r>
                              </m:sub>
                            </m:sSub>
                          </m:e>
                        </m:d>
                      </m:e>
                      <m:sub>
                        <m:r>
                          <a:rPr lang="en-US" sz="1600" i="1">
                            <a:latin typeface="Cambria Math" panose="02040503050406030204" pitchFamily="18" charset="0"/>
                          </a:rPr>
                          <m:t>𝑚</m:t>
                        </m:r>
                      </m:sub>
                    </m:sSub>
                  </m:oMath>
                </a14:m>
                <a:endParaRPr lang="en-US" sz="1600" dirty="0"/>
              </a:p>
            </p:txBody>
          </p:sp>
        </mc:Choice>
        <mc:Fallback xmlns="">
          <p:sp>
            <p:nvSpPr>
              <p:cNvPr id="8" name="TextBox 7"/>
              <p:cNvSpPr txBox="1">
                <a:spLocks noRot="1" noChangeAspect="1" noMove="1" noResize="1" noEditPoints="1" noAdjustHandles="1" noChangeArrowheads="1" noChangeShapeType="1" noTextEdit="1"/>
              </p:cNvSpPr>
              <p:nvPr/>
            </p:nvSpPr>
            <p:spPr>
              <a:xfrm>
                <a:off x="5410200" y="3182779"/>
                <a:ext cx="3628686" cy="246221"/>
              </a:xfrm>
              <a:prstGeom prst="rect">
                <a:avLst/>
              </a:prstGeom>
              <a:blipFill>
                <a:blip r:embed="rId5"/>
                <a:stretch>
                  <a:fillRect t="-24390" b="-487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5334000" y="2728282"/>
                <a:ext cx="4572000" cy="338554"/>
              </a:xfrm>
              <a:prstGeom prst="rect">
                <a:avLst/>
              </a:prstGeom>
            </p:spPr>
            <p:txBody>
              <a:bodyPr>
                <a:spAutoFit/>
              </a:bodyPr>
              <a:lstStyle/>
              <a:p>
                <a14:m>
                  <m:oMath xmlns:m="http://schemas.openxmlformats.org/officeDocument/2006/math">
                    <m:sSub>
                      <m:sSubPr>
                        <m:ctrlPr>
                          <a:rPr lang="en-US" sz="1600" i="1">
                            <a:solidFill>
                              <a:srgbClr val="FF0000"/>
                            </a:solidFill>
                            <a:latin typeface="Cambria Math" panose="02040503050406030204" pitchFamily="18" charset="0"/>
                          </a:rPr>
                        </m:ctrlPr>
                      </m:sSubPr>
                      <m:e>
                        <m:d>
                          <m:dPr>
                            <m:begChr m:val="["/>
                            <m:endChr m:val="]"/>
                            <m:ctrlPr>
                              <a:rPr lang="en-US" sz="1600" i="1">
                                <a:solidFill>
                                  <a:srgbClr val="FF0000"/>
                                </a:solidFill>
                                <a:latin typeface="Cambria Math" panose="02040503050406030204" pitchFamily="18" charset="0"/>
                              </a:rPr>
                            </m:ctrlPr>
                          </m:dPr>
                          <m:e>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panose="02040503050406030204" pitchFamily="18" charset="0"/>
                                  </a:rPr>
                                  <m:t>𝐼</m:t>
                                </m:r>
                              </m:e>
                              <m:sub>
                                <m:r>
                                  <a:rPr lang="en-US" sz="1600" i="1">
                                    <a:solidFill>
                                      <a:srgbClr val="FF0000"/>
                                    </a:solidFill>
                                    <a:latin typeface="Cambria Math" panose="02040503050406030204" pitchFamily="18" charset="0"/>
                                  </a:rPr>
                                  <m:t>𝑎𝑏𝑐</m:t>
                                </m:r>
                              </m:sub>
                            </m:sSub>
                          </m:e>
                        </m:d>
                      </m:e>
                      <m:sub>
                        <m:r>
                          <a:rPr lang="en-US" sz="1600" i="1">
                            <a:solidFill>
                              <a:srgbClr val="FF0000"/>
                            </a:solidFill>
                            <a:latin typeface="Cambria Math" panose="02040503050406030204" pitchFamily="18" charset="0"/>
                          </a:rPr>
                          <m:t>𝑛</m:t>
                        </m:r>
                      </m:sub>
                    </m:sSub>
                  </m:oMath>
                </a14:m>
                <a:r>
                  <a:rPr lang="en-US" sz="1600" dirty="0">
                    <a:solidFill>
                      <a:srgbClr val="FF0000"/>
                    </a:solidFill>
                  </a:rPr>
                  <a:t>=</a:t>
                </a:r>
                <a14:m>
                  <m:oMath xmlns:m="http://schemas.openxmlformats.org/officeDocument/2006/math">
                    <m:r>
                      <a:rPr lang="en-US" sz="1600" i="1" dirty="0">
                        <a:solidFill>
                          <a:srgbClr val="FF0000"/>
                        </a:solidFill>
                        <a:latin typeface="Cambria Math" panose="02040503050406030204" pitchFamily="18" charset="0"/>
                      </a:rPr>
                      <m:t>[</m:t>
                    </m:r>
                    <m:r>
                      <a:rPr lang="en-US" sz="1600" i="1" dirty="0">
                        <a:solidFill>
                          <a:srgbClr val="FF0000"/>
                        </a:solidFill>
                        <a:latin typeface="Cambria Math" panose="02040503050406030204" pitchFamily="18" charset="0"/>
                      </a:rPr>
                      <m:t>𝑐</m:t>
                    </m:r>
                    <m:r>
                      <a:rPr lang="en-US" sz="1600" i="1" dirty="0">
                        <a:solidFill>
                          <a:srgbClr val="FF0000"/>
                        </a:solidFill>
                        <a:latin typeface="Cambria Math" panose="02040503050406030204" pitchFamily="18" charset="0"/>
                      </a:rPr>
                      <m:t>]</m:t>
                    </m:r>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panose="02040503050406030204" pitchFamily="18" charset="0"/>
                            <a:ea typeface="Cambria Math" panose="02040503050406030204" pitchFamily="18" charset="0"/>
                          </a:rPr>
                          <m:t>∙</m:t>
                        </m:r>
                        <m:d>
                          <m:dPr>
                            <m:begChr m:val="["/>
                            <m:endChr m:val="]"/>
                            <m:ctrlPr>
                              <a:rPr lang="en-US" sz="1600" i="1">
                                <a:solidFill>
                                  <a:srgbClr val="FF0000"/>
                                </a:solidFill>
                                <a:latin typeface="Cambria Math" panose="02040503050406030204" pitchFamily="18" charset="0"/>
                              </a:rPr>
                            </m:ctrlPr>
                          </m:dPr>
                          <m:e>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panose="02040503050406030204" pitchFamily="18" charset="0"/>
                                  </a:rPr>
                                  <m:t>𝑉𝐿𝐺</m:t>
                                </m:r>
                              </m:e>
                              <m:sub>
                                <m:r>
                                  <a:rPr lang="en-US" sz="1600" i="1">
                                    <a:solidFill>
                                      <a:srgbClr val="FF0000"/>
                                    </a:solidFill>
                                    <a:latin typeface="Cambria Math" panose="02040503050406030204" pitchFamily="18" charset="0"/>
                                  </a:rPr>
                                  <m:t>𝑎𝑏𝑐</m:t>
                                </m:r>
                              </m:sub>
                            </m:sSub>
                          </m:e>
                        </m:d>
                      </m:e>
                      <m:sub>
                        <m:r>
                          <a:rPr lang="en-US" sz="1600" i="1">
                            <a:solidFill>
                              <a:srgbClr val="FF0000"/>
                            </a:solidFill>
                            <a:latin typeface="Cambria Math" panose="02040503050406030204" pitchFamily="18" charset="0"/>
                          </a:rPr>
                          <m:t>𝑚</m:t>
                        </m:r>
                      </m:sub>
                    </m:sSub>
                  </m:oMath>
                </a14:m>
                <a:r>
                  <a:rPr lang="en-US" sz="1600" dirty="0">
                    <a:solidFill>
                      <a:srgbClr val="FF0000"/>
                    </a:solidFill>
                  </a:rPr>
                  <a:t>+</a:t>
                </a:r>
                <a14:m>
                  <m:oMath xmlns:m="http://schemas.openxmlformats.org/officeDocument/2006/math">
                    <m:r>
                      <a:rPr lang="en-US" sz="1600" i="1">
                        <a:solidFill>
                          <a:srgbClr val="FF0000"/>
                        </a:solidFill>
                        <a:latin typeface="Cambria Math" panose="02040503050406030204" pitchFamily="18" charset="0"/>
                      </a:rPr>
                      <m:t>[</m:t>
                    </m:r>
                    <m:r>
                      <a:rPr lang="en-US" sz="1600" i="1">
                        <a:solidFill>
                          <a:srgbClr val="FF0000"/>
                        </a:solidFill>
                        <a:latin typeface="Cambria Math" panose="02040503050406030204" pitchFamily="18" charset="0"/>
                      </a:rPr>
                      <m:t>𝑑</m:t>
                    </m:r>
                    <m:r>
                      <a:rPr lang="en-US" sz="1600" i="1">
                        <a:solidFill>
                          <a:srgbClr val="FF0000"/>
                        </a:solidFill>
                        <a:latin typeface="Cambria Math" panose="02040503050406030204" pitchFamily="18" charset="0"/>
                      </a:rPr>
                      <m:t>]</m:t>
                    </m:r>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panose="02040503050406030204" pitchFamily="18" charset="0"/>
                            <a:ea typeface="Cambria Math" panose="02040503050406030204" pitchFamily="18" charset="0"/>
                          </a:rPr>
                          <m:t>∙</m:t>
                        </m:r>
                        <m:d>
                          <m:dPr>
                            <m:begChr m:val="["/>
                            <m:endChr m:val="]"/>
                            <m:ctrlPr>
                              <a:rPr lang="en-US" sz="1600" i="1">
                                <a:solidFill>
                                  <a:srgbClr val="FF0000"/>
                                </a:solidFill>
                                <a:latin typeface="Cambria Math" panose="02040503050406030204" pitchFamily="18" charset="0"/>
                              </a:rPr>
                            </m:ctrlPr>
                          </m:dPr>
                          <m:e>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panose="02040503050406030204" pitchFamily="18" charset="0"/>
                                  </a:rPr>
                                  <m:t>𝐼</m:t>
                                </m:r>
                              </m:e>
                              <m:sub>
                                <m:r>
                                  <a:rPr lang="en-US" sz="1600" i="1">
                                    <a:solidFill>
                                      <a:srgbClr val="FF0000"/>
                                    </a:solidFill>
                                    <a:latin typeface="Cambria Math" panose="02040503050406030204" pitchFamily="18" charset="0"/>
                                  </a:rPr>
                                  <m:t>𝑎𝑏𝑐</m:t>
                                </m:r>
                              </m:sub>
                            </m:sSub>
                          </m:e>
                        </m:d>
                      </m:e>
                      <m:sub>
                        <m:r>
                          <a:rPr lang="en-US" sz="1600" i="1">
                            <a:solidFill>
                              <a:srgbClr val="FF0000"/>
                            </a:solidFill>
                            <a:latin typeface="Cambria Math" panose="02040503050406030204" pitchFamily="18" charset="0"/>
                          </a:rPr>
                          <m:t>𝑚</m:t>
                        </m:r>
                      </m:sub>
                    </m:sSub>
                  </m:oMath>
                </a14:m>
                <a:endParaRPr lang="en-US" sz="1600" dirty="0">
                  <a:solidFill>
                    <a:srgbClr val="FF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5334000" y="2728282"/>
                <a:ext cx="4572000" cy="338554"/>
              </a:xfrm>
              <a:prstGeom prst="rect">
                <a:avLst/>
              </a:prstGeom>
              <a:blipFill>
                <a:blip r:embed="rId6"/>
                <a:stretch>
                  <a:fillRect t="-5455" b="-23636"/>
                </a:stretch>
              </a:blipFill>
            </p:spPr>
            <p:txBody>
              <a:bodyPr/>
              <a:lstStyle/>
              <a:p>
                <a:r>
                  <a:rPr lang="en-US">
                    <a:noFill/>
                  </a:rPr>
                  <a:t> </a:t>
                </a:r>
              </a:p>
            </p:txBody>
          </p:sp>
        </mc:Fallback>
      </mc:AlternateContent>
    </p:spTree>
    <p:extLst>
      <p:ext uri="{BB962C8B-B14F-4D97-AF65-F5344CB8AC3E}">
        <p14:creationId xmlns:p14="http://schemas.microsoft.com/office/powerpoint/2010/main" val="3772805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A2384-8C5D-49F6-8259-B9A64ECD4852}" type="slidenum">
              <a:rPr lang="en-US" smtClean="0"/>
              <a:t>6</a:t>
            </a:fld>
            <a:endParaRPr lang="en-US" dirty="0"/>
          </a:p>
        </p:txBody>
      </p:sp>
      <p:sp>
        <p:nvSpPr>
          <p:cNvPr id="9" name="Rectangle 8"/>
          <p:cNvSpPr/>
          <p:nvPr/>
        </p:nvSpPr>
        <p:spPr>
          <a:xfrm>
            <a:off x="152400" y="124480"/>
            <a:ext cx="7746031" cy="523220"/>
          </a:xfrm>
          <a:prstGeom prst="rect">
            <a:avLst/>
          </a:prstGeom>
        </p:spPr>
        <p:txBody>
          <a:bodyPr wrap="none">
            <a:spAutoFit/>
          </a:bodyPr>
          <a:lstStyle/>
          <a:p>
            <a:r>
              <a:rPr lang="en-US" sz="2800" dirty="0">
                <a:solidFill>
                  <a:srgbClr val="C8102E"/>
                </a:solidFill>
                <a:latin typeface="+mj-lt"/>
                <a:ea typeface="+mj-ea"/>
                <a:cs typeface="+mj-cs"/>
              </a:rPr>
              <a:t>General Feeder Modeling - Series Components</a:t>
            </a:r>
          </a:p>
        </p:txBody>
      </p:sp>
      <p:pic>
        <p:nvPicPr>
          <p:cNvPr id="2" name="Picture 1"/>
          <p:cNvPicPr>
            <a:picLocks noChangeAspect="1"/>
          </p:cNvPicPr>
          <p:nvPr/>
        </p:nvPicPr>
        <p:blipFill>
          <a:blip r:embed="rId2"/>
          <a:stretch>
            <a:fillRect/>
          </a:stretch>
        </p:blipFill>
        <p:spPr>
          <a:xfrm>
            <a:off x="2666999" y="4572001"/>
            <a:ext cx="4038601" cy="1341367"/>
          </a:xfrm>
          <a:prstGeom prst="rect">
            <a:avLst/>
          </a:prstGeom>
        </p:spPr>
      </p:pic>
      <p:sp>
        <p:nvSpPr>
          <p:cNvPr id="8" name="TextBox 7"/>
          <p:cNvSpPr txBox="1"/>
          <p:nvPr/>
        </p:nvSpPr>
        <p:spPr>
          <a:xfrm>
            <a:off x="2064128" y="5824298"/>
            <a:ext cx="5174314" cy="338554"/>
          </a:xfrm>
          <a:prstGeom prst="rect">
            <a:avLst/>
          </a:prstGeom>
          <a:noFill/>
        </p:spPr>
        <p:txBody>
          <a:bodyPr wrap="square" rtlCol="0">
            <a:spAutoFit/>
          </a:bodyPr>
          <a:lstStyle/>
          <a:p>
            <a:pPr algn="ctr"/>
            <a:r>
              <a:rPr lang="en-US" sz="1600" dirty="0"/>
              <a:t>Fig.3 Standard feeder series component model</a:t>
            </a:r>
          </a:p>
        </p:txBody>
      </p:sp>
      <p:sp>
        <p:nvSpPr>
          <p:cNvPr id="5" name="Rectangle 4"/>
          <p:cNvSpPr/>
          <p:nvPr/>
        </p:nvSpPr>
        <p:spPr>
          <a:xfrm>
            <a:off x="-24618" y="685800"/>
            <a:ext cx="9144000" cy="923330"/>
          </a:xfrm>
          <a:prstGeom prst="rect">
            <a:avLst/>
          </a:prstGeom>
        </p:spPr>
        <p:txBody>
          <a:bodyPr wrap="square">
            <a:spAutoFit/>
          </a:bodyPr>
          <a:lstStyle/>
          <a:p>
            <a:pPr marL="285750" indent="-285750" algn="just">
              <a:buFont typeface="Arial" panose="020B0604020202020204" pitchFamily="34" charset="0"/>
              <a:buChar char="•"/>
            </a:pPr>
            <a:r>
              <a:rPr lang="en-US" sz="1800" dirty="0">
                <a:solidFill>
                  <a:srgbClr val="000000"/>
                </a:solidFill>
              </a:rPr>
              <a:t>With reference to Fig.3, for any series components, they are modeled using the following two equations.  </a:t>
            </a:r>
          </a:p>
          <a:p>
            <a:pPr marL="285750" indent="-285750" algn="just">
              <a:buFont typeface="Arial" panose="020B0604020202020204" pitchFamily="34" charset="0"/>
              <a:buChar char="•"/>
            </a:pPr>
            <a:r>
              <a:rPr lang="en-US" sz="1800" dirty="0">
                <a:solidFill>
                  <a:srgbClr val="000000"/>
                </a:solidFill>
              </a:rPr>
              <a:t>These two equations are also known as forward and backward sweep models.</a:t>
            </a:r>
          </a:p>
        </p:txBody>
      </p:sp>
      <mc:AlternateContent xmlns:mc="http://schemas.openxmlformats.org/markup-compatibility/2006" xmlns:a14="http://schemas.microsoft.com/office/drawing/2010/main">
        <mc:Choice Requires="a14">
          <p:sp>
            <p:nvSpPr>
              <p:cNvPr id="16" name="TextBox 15"/>
              <p:cNvSpPr txBox="1"/>
              <p:nvPr/>
            </p:nvSpPr>
            <p:spPr>
              <a:xfrm>
                <a:off x="2453070" y="1676391"/>
                <a:ext cx="46762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𝑉𝐿𝑁</m:t>
                              </m:r>
                            </m:e>
                            <m:sub>
                              <m:r>
                                <a:rPr lang="en-US" sz="2000" b="0" i="1" smtClean="0">
                                  <a:latin typeface="Cambria Math" panose="02040503050406030204" pitchFamily="18" charset="0"/>
                                </a:rPr>
                                <m:t>𝑎𝑏𝑐</m:t>
                              </m:r>
                            </m:sub>
                          </m:sSub>
                          <m:r>
                            <a:rPr lang="en-US" sz="2000" b="0" i="1" smtClean="0">
                              <a:latin typeface="Cambria Math" panose="02040503050406030204" pitchFamily="18" charset="0"/>
                            </a:rPr>
                            <m:t>]</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𝐴</m:t>
                          </m:r>
                        </m:e>
                      </m:d>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𝑉𝐿𝑁</m:t>
                              </m:r>
                            </m:e>
                            <m:sub>
                              <m:r>
                                <a:rPr lang="en-US" sz="2000" i="1">
                                  <a:latin typeface="Cambria Math" panose="02040503050406030204" pitchFamily="18" charset="0"/>
                                </a:rPr>
                                <m:t>𝑎𝑏𝑐</m:t>
                              </m:r>
                            </m:sub>
                          </m:sSub>
                          <m:r>
                            <a:rPr lang="en-US" sz="2000" i="1">
                              <a:latin typeface="Cambria Math" panose="02040503050406030204" pitchFamily="18" charset="0"/>
                            </a:rPr>
                            <m:t>]</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𝐵</m:t>
                          </m:r>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r>
                            <a:rPr lang="en-US" sz="2000" i="1">
                              <a:latin typeface="Cambria Math" panose="02040503050406030204" pitchFamily="18" charset="0"/>
                            </a:rPr>
                            <m:t>]</m:t>
                          </m:r>
                        </m:e>
                        <m:sub>
                          <m:r>
                            <a:rPr lang="en-US" sz="2000" b="0" i="1" smtClean="0">
                              <a:latin typeface="Cambria Math" panose="02040503050406030204" pitchFamily="18" charset="0"/>
                            </a:rPr>
                            <m:t>𝑛</m:t>
                          </m:r>
                        </m:sub>
                      </m:sSub>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453070" y="1676391"/>
                <a:ext cx="4676217" cy="307777"/>
              </a:xfrm>
              <a:prstGeom prst="rect">
                <a:avLst/>
              </a:prstGeom>
              <a:blipFill>
                <a:blip r:embed="rId3"/>
                <a:stretch>
                  <a:fillRect l="-1432" b="-38000"/>
                </a:stretch>
              </a:blipFill>
            </p:spPr>
            <p:txBody>
              <a:bodyPr/>
              <a:lstStyle/>
              <a:p>
                <a:r>
                  <a:rPr lang="en-US">
                    <a:noFill/>
                  </a:rPr>
                  <a:t> </a:t>
                </a:r>
              </a:p>
            </p:txBody>
          </p:sp>
        </mc:Fallback>
      </mc:AlternateContent>
      <p:sp>
        <p:nvSpPr>
          <p:cNvPr id="18" name="Rectangle 17"/>
          <p:cNvSpPr/>
          <p:nvPr/>
        </p:nvSpPr>
        <p:spPr>
          <a:xfrm>
            <a:off x="533400" y="1615589"/>
            <a:ext cx="1829347" cy="400110"/>
          </a:xfrm>
          <a:prstGeom prst="rect">
            <a:avLst/>
          </a:prstGeom>
        </p:spPr>
        <p:txBody>
          <a:bodyPr wrap="none">
            <a:spAutoFit/>
          </a:bodyPr>
          <a:lstStyle/>
          <a:p>
            <a:r>
              <a:rPr lang="en-US" sz="2000" dirty="0">
                <a:solidFill>
                  <a:srgbClr val="000000"/>
                </a:solidFill>
              </a:rPr>
              <a:t>Forward sweep:</a:t>
            </a:r>
            <a:endParaRPr lang="en-US" sz="2000" dirty="0"/>
          </a:p>
        </p:txBody>
      </p:sp>
      <mc:AlternateContent xmlns:mc="http://schemas.openxmlformats.org/markup-compatibility/2006" xmlns:a14="http://schemas.microsoft.com/office/drawing/2010/main">
        <mc:Choice Requires="a14">
          <p:sp>
            <p:nvSpPr>
              <p:cNvPr id="19" name="TextBox 18"/>
              <p:cNvSpPr txBox="1"/>
              <p:nvPr/>
            </p:nvSpPr>
            <p:spPr>
              <a:xfrm>
                <a:off x="2667000" y="2208175"/>
                <a:ext cx="429348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𝑎𝑏𝑐</m:t>
                              </m:r>
                            </m:sub>
                          </m:sSub>
                          <m:r>
                            <a:rPr lang="en-US" sz="2000" b="0" i="1" smtClean="0">
                              <a:latin typeface="Cambria Math" panose="02040503050406030204" pitchFamily="18" charset="0"/>
                            </a:rPr>
                            <m:t>]</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𝑐</m:t>
                          </m:r>
                        </m:e>
                      </m:d>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𝑉𝐿𝑁</m:t>
                              </m:r>
                            </m:e>
                            <m:sub>
                              <m:r>
                                <a:rPr lang="en-US" sz="2000" i="1">
                                  <a:latin typeface="Cambria Math" panose="02040503050406030204" pitchFamily="18" charset="0"/>
                                </a:rPr>
                                <m:t>𝑎𝑏𝑐</m:t>
                              </m:r>
                            </m:sub>
                          </m:sSub>
                          <m:r>
                            <a:rPr lang="en-US" sz="2000" i="1">
                              <a:latin typeface="Cambria Math" panose="02040503050406030204" pitchFamily="18" charset="0"/>
                            </a:rPr>
                            <m:t>]</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𝑑</m:t>
                          </m:r>
                        </m:e>
                      </m:d>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i="1">
                                  <a:latin typeface="Cambria Math" panose="02040503050406030204" pitchFamily="18" charset="0"/>
                                </a:rPr>
                                <m:t>𝑎𝑏𝑐</m:t>
                              </m:r>
                            </m:sub>
                          </m:sSub>
                          <m:r>
                            <a:rPr lang="en-US" sz="2000" i="1">
                              <a:latin typeface="Cambria Math" panose="02040503050406030204" pitchFamily="18" charset="0"/>
                            </a:rPr>
                            <m:t>]</m:t>
                          </m:r>
                        </m:e>
                        <m:sub>
                          <m:r>
                            <a:rPr lang="en-US" sz="2000" b="0" i="1" smtClean="0">
                              <a:latin typeface="Cambria Math" panose="02040503050406030204" pitchFamily="18" charset="0"/>
                            </a:rPr>
                            <m:t>𝑚</m:t>
                          </m:r>
                        </m:sub>
                      </m:sSub>
                    </m:oMath>
                  </m:oMathPara>
                </a14:m>
                <a:endParaRPr lang="en-US" sz="2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667000" y="2208175"/>
                <a:ext cx="4293483" cy="307777"/>
              </a:xfrm>
              <a:prstGeom prst="rect">
                <a:avLst/>
              </a:prstGeom>
              <a:blipFill>
                <a:blip r:embed="rId4"/>
                <a:stretch>
                  <a:fillRect l="-1563" b="-35294"/>
                </a:stretch>
              </a:blipFill>
            </p:spPr>
            <p:txBody>
              <a:bodyPr/>
              <a:lstStyle/>
              <a:p>
                <a:r>
                  <a:rPr lang="en-US">
                    <a:noFill/>
                  </a:rPr>
                  <a:t> </a:t>
                </a:r>
              </a:p>
            </p:txBody>
          </p:sp>
        </mc:Fallback>
      </mc:AlternateContent>
      <p:sp>
        <p:nvSpPr>
          <p:cNvPr id="20" name="Rectangle 19"/>
          <p:cNvSpPr/>
          <p:nvPr/>
        </p:nvSpPr>
        <p:spPr>
          <a:xfrm>
            <a:off x="533400" y="2130926"/>
            <a:ext cx="2000869" cy="400110"/>
          </a:xfrm>
          <a:prstGeom prst="rect">
            <a:avLst/>
          </a:prstGeom>
        </p:spPr>
        <p:txBody>
          <a:bodyPr wrap="none">
            <a:spAutoFit/>
          </a:bodyPr>
          <a:lstStyle/>
          <a:p>
            <a:r>
              <a:rPr lang="en-US" sz="2000" dirty="0">
                <a:solidFill>
                  <a:srgbClr val="000000"/>
                </a:solidFill>
              </a:rPr>
              <a:t>Backward sweep:</a:t>
            </a:r>
            <a:endParaRPr lang="en-US" sz="2000" dirty="0"/>
          </a:p>
        </p:txBody>
      </p:sp>
      <p:sp>
        <p:nvSpPr>
          <p:cNvPr id="21" name="TextBox 20"/>
          <p:cNvSpPr txBox="1"/>
          <p:nvPr/>
        </p:nvSpPr>
        <p:spPr>
          <a:xfrm>
            <a:off x="8077200" y="1600200"/>
            <a:ext cx="471604" cy="400110"/>
          </a:xfrm>
          <a:prstGeom prst="rect">
            <a:avLst/>
          </a:prstGeom>
          <a:noFill/>
        </p:spPr>
        <p:txBody>
          <a:bodyPr wrap="none" rtlCol="0">
            <a:spAutoFit/>
          </a:bodyPr>
          <a:lstStyle/>
          <a:p>
            <a:r>
              <a:rPr lang="en-US" sz="2000" dirty="0"/>
              <a:t>(1)</a:t>
            </a:r>
          </a:p>
        </p:txBody>
      </p:sp>
      <p:sp>
        <p:nvSpPr>
          <p:cNvPr id="22" name="TextBox 21">
            <a:extLst>
              <a:ext uri="{FF2B5EF4-FFF2-40B4-BE49-F238E27FC236}">
                <a16:creationId xmlns:a16="http://schemas.microsoft.com/office/drawing/2014/main" id="{FCD1DE96-9992-794E-BE5E-439843510F50}"/>
              </a:ext>
            </a:extLst>
          </p:cNvPr>
          <p:cNvSpPr txBox="1"/>
          <p:nvPr/>
        </p:nvSpPr>
        <p:spPr>
          <a:xfrm>
            <a:off x="8077200" y="2145494"/>
            <a:ext cx="471604" cy="400110"/>
          </a:xfrm>
          <a:prstGeom prst="rect">
            <a:avLst/>
          </a:prstGeom>
          <a:noFill/>
        </p:spPr>
        <p:txBody>
          <a:bodyPr wrap="none" rtlCol="0">
            <a:spAutoFit/>
          </a:bodyPr>
          <a:lstStyle/>
          <a:p>
            <a:r>
              <a:rPr lang="en-US" sz="2000" dirty="0"/>
              <a:t>(2)</a:t>
            </a:r>
          </a:p>
        </p:txBody>
      </p:sp>
      <p:sp>
        <p:nvSpPr>
          <p:cNvPr id="15" name="Rectangle 14"/>
          <p:cNvSpPr/>
          <p:nvPr/>
        </p:nvSpPr>
        <p:spPr>
          <a:xfrm>
            <a:off x="-24618" y="2590800"/>
            <a:ext cx="9144000" cy="2031325"/>
          </a:xfrm>
          <a:prstGeom prst="rect">
            <a:avLst/>
          </a:prstGeom>
        </p:spPr>
        <p:txBody>
          <a:bodyPr wrap="square">
            <a:spAutoFit/>
          </a:bodyPr>
          <a:lstStyle/>
          <a:p>
            <a:pPr marL="342900" indent="-342900" algn="just">
              <a:buFont typeface="Arial" panose="020B0604020202020204" pitchFamily="34" charset="0"/>
              <a:buChar char="•"/>
            </a:pPr>
            <a:r>
              <a:rPr lang="en-US" sz="1800" dirty="0">
                <a:solidFill>
                  <a:srgbClr val="000000"/>
                </a:solidFill>
              </a:rPr>
              <a:t>For different components, the equations have the same format, and [A], [B], [c], and [d] are all 3 × 3 matrices. However, calculating the components in these matrices will be different for different components.</a:t>
            </a:r>
          </a:p>
          <a:p>
            <a:pPr marL="342900" indent="-342900" algn="just">
              <a:buFont typeface="Arial" panose="020B0604020202020204" pitchFamily="34" charset="0"/>
              <a:buChar char="•"/>
            </a:pPr>
            <a:r>
              <a:rPr lang="en-US" sz="1800" dirty="0">
                <a:solidFill>
                  <a:srgbClr val="000000"/>
                </a:solidFill>
              </a:rPr>
              <a:t>For example, Carson's equations can be used for computing the line impedances for overhead and underground lines [Chapter 4, </a:t>
            </a:r>
            <a:r>
              <a:rPr lang="en-US" sz="1800" dirty="0" err="1">
                <a:solidFill>
                  <a:srgbClr val="000000"/>
                </a:solidFill>
              </a:rPr>
              <a:t>Kersting</a:t>
            </a:r>
            <a:r>
              <a:rPr lang="en-US" sz="1800" dirty="0">
                <a:solidFill>
                  <a:srgbClr val="000000"/>
                </a:solidFill>
              </a:rPr>
              <a:t>]. Two-phase and single-phase lines are represented by a 3 × 3 matrix with zeros set in the rows and columns of the missing phases.</a:t>
            </a:r>
          </a:p>
          <a:p>
            <a:pPr marL="342900" indent="-342900" algn="just">
              <a:buFont typeface="Arial" panose="020B0604020202020204" pitchFamily="34" charset="0"/>
              <a:buChar char="•"/>
            </a:pPr>
            <a:r>
              <a:rPr lang="en-US" sz="1800" dirty="0">
                <a:solidFill>
                  <a:srgbClr val="000000"/>
                </a:solidFill>
              </a:rPr>
              <a:t>In most cases, the [</a:t>
            </a:r>
            <a:r>
              <a:rPr lang="en-US" sz="1800" i="1" dirty="0">
                <a:solidFill>
                  <a:srgbClr val="000000"/>
                </a:solidFill>
              </a:rPr>
              <a:t>c</a:t>
            </a:r>
            <a:r>
              <a:rPr lang="en-US" sz="1800" dirty="0">
                <a:solidFill>
                  <a:srgbClr val="000000"/>
                </a:solidFill>
              </a:rPr>
              <a:t>] matrix will be zero. Long underground lines will be an exception. </a:t>
            </a:r>
          </a:p>
        </p:txBody>
      </p:sp>
      <p:sp>
        <p:nvSpPr>
          <p:cNvPr id="14" name="Text Placeholder 4"/>
          <p:cNvSpPr>
            <a:spLocks noGrp="1"/>
          </p:cNvSpPr>
          <p:nvPr/>
        </p:nvSpPr>
        <p:spPr bwMode="auto">
          <a:xfrm>
            <a:off x="6400800" y="6324600"/>
            <a:ext cx="2438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r>
              <a:rPr lang="en-US" dirty="0" err="1"/>
              <a:t>ECpE</a:t>
            </a:r>
            <a:r>
              <a:rPr lang="en-US" dirty="0"/>
              <a:t> Department</a:t>
            </a:r>
          </a:p>
          <a:p>
            <a:endParaRPr lang="en-US" dirty="0"/>
          </a:p>
        </p:txBody>
      </p:sp>
    </p:spTree>
    <p:extLst>
      <p:ext uri="{BB962C8B-B14F-4D97-AF65-F5344CB8AC3E}">
        <p14:creationId xmlns:p14="http://schemas.microsoft.com/office/powerpoint/2010/main" val="1148304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51" y="190500"/>
            <a:ext cx="8382000" cy="609600"/>
          </a:xfrm>
        </p:spPr>
        <p:txBody>
          <a:bodyPr/>
          <a:lstStyle/>
          <a:p>
            <a:r>
              <a:rPr lang="en-US" sz="2800" dirty="0"/>
              <a:t>General Feeder Modeling - Shunt Components</a:t>
            </a:r>
            <a:endParaRPr lang="en-US" dirty="0"/>
          </a:p>
        </p:txBody>
      </p:sp>
      <p:sp>
        <p:nvSpPr>
          <p:cNvPr id="3" name="Content Placeholder 2"/>
          <p:cNvSpPr>
            <a:spLocks noGrp="1"/>
          </p:cNvSpPr>
          <p:nvPr>
            <p:ph idx="1"/>
          </p:nvPr>
        </p:nvSpPr>
        <p:spPr>
          <a:xfrm>
            <a:off x="0" y="914400"/>
            <a:ext cx="8991600" cy="4114800"/>
          </a:xfrm>
        </p:spPr>
        <p:txBody>
          <a:bodyPr/>
          <a:lstStyle/>
          <a:p>
            <a:pPr lvl="0" algn="just" fontAlgn="auto">
              <a:spcBef>
                <a:spcPts val="0"/>
              </a:spcBef>
              <a:spcAft>
                <a:spcPts val="0"/>
              </a:spcAft>
              <a:buClrTx/>
              <a:buSzTx/>
              <a:buFont typeface="Arial" panose="020B0604020202020204" pitchFamily="34" charset="0"/>
              <a:buChar char="•"/>
            </a:pPr>
            <a:r>
              <a:rPr lang="en-US" sz="1900" kern="1200" dirty="0">
                <a:solidFill>
                  <a:prstClr val="black"/>
                </a:solidFill>
                <a:latin typeface="Times" panose="02020603050405020304" pitchFamily="18" charset="0"/>
                <a:cs typeface="Times" panose="02020603050405020304" pitchFamily="18" charset="0"/>
              </a:rPr>
              <a:t>The shunt components of a distribution feeder are</a:t>
            </a:r>
          </a:p>
          <a:p>
            <a:pPr lvl="1" algn="just" fontAlgn="auto">
              <a:spcBef>
                <a:spcPts val="0"/>
              </a:spcBef>
              <a:spcAft>
                <a:spcPts val="0"/>
              </a:spcAft>
              <a:buClrTx/>
              <a:buSzTx/>
              <a:buFont typeface="Arial" panose="020B0604020202020204" pitchFamily="34" charset="0"/>
              <a:buChar char="•"/>
            </a:pPr>
            <a:r>
              <a:rPr lang="en-US" sz="1900" kern="1200" dirty="0">
                <a:solidFill>
                  <a:prstClr val="black"/>
                </a:solidFill>
                <a:latin typeface="Times" panose="02020603050405020304" pitchFamily="18" charset="0"/>
                <a:ea typeface="+mn-ea"/>
                <a:cs typeface="Times" panose="02020603050405020304" pitchFamily="18" charset="0"/>
              </a:rPr>
              <a:t>Spot static loads</a:t>
            </a:r>
          </a:p>
          <a:p>
            <a:pPr lvl="1" algn="just" fontAlgn="auto">
              <a:spcBef>
                <a:spcPts val="0"/>
              </a:spcBef>
              <a:spcAft>
                <a:spcPts val="0"/>
              </a:spcAft>
              <a:buClrTx/>
              <a:buSzTx/>
              <a:buFont typeface="Arial" panose="020B0604020202020204" pitchFamily="34" charset="0"/>
              <a:buChar char="•"/>
            </a:pPr>
            <a:r>
              <a:rPr lang="en-US" sz="1900" kern="1200" dirty="0">
                <a:solidFill>
                  <a:prstClr val="black"/>
                </a:solidFill>
                <a:latin typeface="Times" panose="02020603050405020304" pitchFamily="18" charset="0"/>
                <a:ea typeface="+mn-ea"/>
                <a:cs typeface="Times" panose="02020603050405020304" pitchFamily="18" charset="0"/>
              </a:rPr>
              <a:t>Spot induction machines</a:t>
            </a:r>
          </a:p>
          <a:p>
            <a:pPr lvl="1" algn="just" fontAlgn="auto">
              <a:spcBef>
                <a:spcPts val="0"/>
              </a:spcBef>
              <a:spcAft>
                <a:spcPts val="0"/>
              </a:spcAft>
              <a:buClrTx/>
              <a:buSzTx/>
              <a:buFont typeface="Arial" panose="020B0604020202020204" pitchFamily="34" charset="0"/>
              <a:buChar char="•"/>
            </a:pPr>
            <a:r>
              <a:rPr lang="en-US" sz="1900" kern="1200" dirty="0">
                <a:solidFill>
                  <a:prstClr val="black"/>
                </a:solidFill>
                <a:latin typeface="Times" panose="02020603050405020304" pitchFamily="18" charset="0"/>
                <a:ea typeface="+mn-ea"/>
                <a:cs typeface="Times" panose="02020603050405020304" pitchFamily="18" charset="0"/>
              </a:rPr>
              <a:t>Capacitor banks</a:t>
            </a:r>
          </a:p>
          <a:p>
            <a:pPr lvl="0" algn="just" fontAlgn="auto">
              <a:spcBef>
                <a:spcPts val="0"/>
              </a:spcBef>
              <a:spcAft>
                <a:spcPts val="0"/>
              </a:spcAft>
              <a:buClrTx/>
              <a:buSzTx/>
              <a:buFont typeface="Arial" panose="020B0604020202020204" pitchFamily="34" charset="0"/>
              <a:buChar char="•"/>
            </a:pPr>
            <a:endParaRPr lang="en-US" sz="1900" kern="1200" dirty="0">
              <a:solidFill>
                <a:prstClr val="black"/>
              </a:solidFill>
              <a:latin typeface="Times" panose="02020603050405020304" pitchFamily="18" charset="0"/>
              <a:cs typeface="Times" panose="02020603050405020304" pitchFamily="18" charset="0"/>
            </a:endParaRPr>
          </a:p>
          <a:p>
            <a:pPr lvl="0" algn="just" fontAlgn="auto">
              <a:spcBef>
                <a:spcPts val="0"/>
              </a:spcBef>
              <a:spcAft>
                <a:spcPts val="0"/>
              </a:spcAft>
              <a:buClrTx/>
              <a:buSzTx/>
              <a:buFont typeface="Arial" panose="020B0604020202020204" pitchFamily="34" charset="0"/>
              <a:buChar char="•"/>
            </a:pPr>
            <a:r>
              <a:rPr lang="en-US" sz="1900" kern="1200" dirty="0">
                <a:solidFill>
                  <a:prstClr val="black"/>
                </a:solidFill>
                <a:latin typeface="Times" panose="02020603050405020304" pitchFamily="18" charset="0"/>
                <a:cs typeface="Times" panose="02020603050405020304" pitchFamily="18" charset="0"/>
              </a:rPr>
              <a:t>Spot static loads are located at a node and can be three phase, two phase, or single phase and connected in either a wye or a delta connection. The loads can be modeled as constant complex power, constant current, constant impedance, or a combination of the three.</a:t>
            </a:r>
          </a:p>
          <a:p>
            <a:pPr lvl="0" algn="just" fontAlgn="auto">
              <a:spcBef>
                <a:spcPts val="0"/>
              </a:spcBef>
              <a:spcAft>
                <a:spcPts val="0"/>
              </a:spcAft>
              <a:buClrTx/>
              <a:buSzTx/>
              <a:buFont typeface="Arial" panose="020B0604020202020204" pitchFamily="34" charset="0"/>
              <a:buChar char="•"/>
            </a:pPr>
            <a:endParaRPr lang="en-US" sz="1900" kern="1200" dirty="0">
              <a:solidFill>
                <a:prstClr val="black"/>
              </a:solidFill>
              <a:latin typeface="Times" panose="02020603050405020304" pitchFamily="18" charset="0"/>
              <a:cs typeface="Times" panose="02020603050405020304" pitchFamily="18" charset="0"/>
            </a:endParaRPr>
          </a:p>
          <a:p>
            <a:pPr lvl="0" algn="just" fontAlgn="auto">
              <a:spcBef>
                <a:spcPts val="0"/>
              </a:spcBef>
              <a:spcAft>
                <a:spcPts val="0"/>
              </a:spcAft>
              <a:buClrTx/>
              <a:buSzTx/>
              <a:buFont typeface="Arial" panose="020B0604020202020204" pitchFamily="34" charset="0"/>
              <a:buChar char="•"/>
            </a:pPr>
            <a:r>
              <a:rPr lang="en-US" sz="1900" kern="1200" dirty="0">
                <a:solidFill>
                  <a:prstClr val="black"/>
                </a:solidFill>
                <a:latin typeface="Times" panose="02020603050405020304" pitchFamily="18" charset="0"/>
                <a:cs typeface="Times" panose="02020603050405020304" pitchFamily="18" charset="0"/>
              </a:rPr>
              <a:t>Note in Fig. 1 that the line between nodes 3 and 4 and between nodes 4 and 5 have “distributed” loads modeled at the middle of the lines. Connecting the loads at the center was only one of three ways to model the load. A second method is to place one-half of the load at each end of the line. The third method is to place two-thirds of the load 25% of the way down the line from the source end. The remaining one-third of the load is connected at the receiving end node. This “exact” model gives the correct voltage drop down the line in addition to the correct power line power loss.</a:t>
            </a:r>
          </a:p>
          <a:p>
            <a:endParaRPr lang="en-US"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12"/>
          </p:nvPr>
        </p:nvSpPr>
        <p:spPr/>
        <p:txBody>
          <a:bodyPr/>
          <a:lstStyle/>
          <a:p>
            <a:fld id="{5B7A2384-8C5D-49F6-8259-B9A64ECD4852}" type="slidenum">
              <a:rPr lang="en-US" smtClean="0"/>
              <a:t>7</a:t>
            </a:fld>
            <a:endParaRPr lang="en-US" dirty="0"/>
          </a:p>
        </p:txBody>
      </p:sp>
      <p:sp>
        <p:nvSpPr>
          <p:cNvPr id="5" name="Text Placeholder 4"/>
          <p:cNvSpPr>
            <a:spLocks noGrp="1"/>
          </p:cNvSpPr>
          <p:nvPr/>
        </p:nvSpPr>
        <p:spPr bwMode="auto">
          <a:xfrm>
            <a:off x="6400800" y="6367624"/>
            <a:ext cx="2438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r>
              <a:rPr lang="en-US" dirty="0" err="1"/>
              <a:t>ECpE</a:t>
            </a:r>
            <a:r>
              <a:rPr lang="en-US" dirty="0"/>
              <a:t> Department</a:t>
            </a:r>
          </a:p>
          <a:p>
            <a:endParaRPr lang="en-US" dirty="0"/>
          </a:p>
        </p:txBody>
      </p:sp>
    </p:spTree>
    <p:extLst>
      <p:ext uri="{BB962C8B-B14F-4D97-AF65-F5344CB8AC3E}">
        <p14:creationId xmlns:p14="http://schemas.microsoft.com/office/powerpoint/2010/main" val="190408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82000" cy="533400"/>
          </a:xfrm>
        </p:spPr>
        <p:txBody>
          <a:bodyPr/>
          <a:lstStyle/>
          <a:p>
            <a:r>
              <a:rPr lang="en-US" sz="2800" dirty="0"/>
              <a:t>General Feeder Modeling - Shunt Components</a:t>
            </a:r>
            <a:endParaRPr lang="en-US" sz="3200" dirty="0"/>
          </a:p>
        </p:txBody>
      </p:sp>
      <p:sp>
        <p:nvSpPr>
          <p:cNvPr id="3" name="Content Placeholder 2"/>
          <p:cNvSpPr>
            <a:spLocks noGrp="1"/>
          </p:cNvSpPr>
          <p:nvPr>
            <p:ph idx="1"/>
          </p:nvPr>
        </p:nvSpPr>
        <p:spPr>
          <a:xfrm>
            <a:off x="457200" y="1066800"/>
            <a:ext cx="8229600" cy="4114800"/>
          </a:xfrm>
        </p:spPr>
        <p:txBody>
          <a:bodyPr/>
          <a:lstStyle/>
          <a:p>
            <a:pPr lvl="0" algn="just" fontAlgn="auto">
              <a:spcBef>
                <a:spcPts val="0"/>
              </a:spcBef>
              <a:spcAft>
                <a:spcPts val="0"/>
              </a:spcAft>
              <a:buClrTx/>
              <a:buSzTx/>
              <a:buFont typeface="Arial" panose="020B0604020202020204" pitchFamily="34" charset="0"/>
              <a:buChar char="•"/>
            </a:pPr>
            <a:r>
              <a:rPr lang="en-US" sz="2200" kern="1200" dirty="0">
                <a:solidFill>
                  <a:prstClr val="black"/>
                </a:solidFill>
                <a:latin typeface="Times" panose="02020603050405020304" pitchFamily="18" charset="0"/>
                <a:cs typeface="Times" panose="02020603050405020304" pitchFamily="18" charset="0"/>
              </a:rPr>
              <a:t>A spot induction machine is modeled using the shunt admittance matrix. The machine can be modeled as a motor with a positive slip or as an induction generator with a negative slip. </a:t>
            </a:r>
          </a:p>
          <a:p>
            <a:pPr lvl="0" algn="just" fontAlgn="auto">
              <a:spcBef>
                <a:spcPts val="0"/>
              </a:spcBef>
              <a:spcAft>
                <a:spcPts val="0"/>
              </a:spcAft>
              <a:buClrTx/>
              <a:buSzTx/>
              <a:buFont typeface="Arial" panose="020B0604020202020204" pitchFamily="34" charset="0"/>
              <a:buChar char="•"/>
            </a:pPr>
            <a:endParaRPr lang="en-US" sz="2200" kern="1200" dirty="0">
              <a:solidFill>
                <a:prstClr val="black"/>
              </a:solidFill>
              <a:latin typeface="Times" panose="02020603050405020304" pitchFamily="18" charset="0"/>
              <a:cs typeface="Times" panose="02020603050405020304" pitchFamily="18" charset="0"/>
            </a:endParaRPr>
          </a:p>
          <a:p>
            <a:pPr lvl="0" algn="just" fontAlgn="auto">
              <a:spcBef>
                <a:spcPts val="0"/>
              </a:spcBef>
              <a:spcAft>
                <a:spcPts val="0"/>
              </a:spcAft>
              <a:buClrTx/>
              <a:buSzTx/>
              <a:buFont typeface="Arial" panose="020B0604020202020204" pitchFamily="34" charset="0"/>
              <a:buChar char="•"/>
            </a:pPr>
            <a:r>
              <a:rPr lang="en-US" sz="2200" kern="1200" dirty="0">
                <a:solidFill>
                  <a:prstClr val="black"/>
                </a:solidFill>
                <a:latin typeface="Times" panose="02020603050405020304" pitchFamily="18" charset="0"/>
                <a:cs typeface="Times" panose="02020603050405020304" pitchFamily="18" charset="0"/>
              </a:rPr>
              <a:t>The input power (positive for a motor and negative for a generator) can be specified and the required slip computed using the iterative process (See Chapter 9, </a:t>
            </a:r>
            <a:r>
              <a:rPr lang="en-US" sz="2200" kern="1200" dirty="0" err="1">
                <a:solidFill>
                  <a:prstClr val="black"/>
                </a:solidFill>
                <a:latin typeface="Times" panose="02020603050405020304" pitchFamily="18" charset="0"/>
                <a:cs typeface="Times" panose="02020603050405020304" pitchFamily="18" charset="0"/>
              </a:rPr>
              <a:t>Kersting</a:t>
            </a:r>
            <a:r>
              <a:rPr lang="en-US" sz="2200" kern="1200" dirty="0">
                <a:solidFill>
                  <a:prstClr val="black"/>
                </a:solidFill>
                <a:latin typeface="Times" panose="02020603050405020304" pitchFamily="18" charset="0"/>
                <a:cs typeface="Times" panose="02020603050405020304" pitchFamily="18" charset="0"/>
              </a:rPr>
              <a:t>).</a:t>
            </a:r>
          </a:p>
          <a:p>
            <a:pPr lvl="0" algn="just" fontAlgn="auto">
              <a:spcBef>
                <a:spcPts val="0"/>
              </a:spcBef>
              <a:spcAft>
                <a:spcPts val="0"/>
              </a:spcAft>
              <a:buClrTx/>
              <a:buSzTx/>
              <a:buFont typeface="Arial" panose="020B0604020202020204" pitchFamily="34" charset="0"/>
              <a:buChar char="•"/>
            </a:pPr>
            <a:endParaRPr lang="en-US" sz="2200" kern="1200" dirty="0">
              <a:solidFill>
                <a:prstClr val="black"/>
              </a:solidFill>
              <a:latin typeface="Times" panose="02020603050405020304" pitchFamily="18" charset="0"/>
              <a:cs typeface="Times" panose="02020603050405020304" pitchFamily="18" charset="0"/>
            </a:endParaRPr>
          </a:p>
          <a:p>
            <a:pPr lvl="0" algn="just" fontAlgn="auto">
              <a:spcBef>
                <a:spcPts val="0"/>
              </a:spcBef>
              <a:spcAft>
                <a:spcPts val="0"/>
              </a:spcAft>
              <a:buClrTx/>
              <a:buSzTx/>
              <a:buFont typeface="Arial" panose="020B0604020202020204" pitchFamily="34" charset="0"/>
              <a:buChar char="•"/>
            </a:pPr>
            <a:r>
              <a:rPr lang="en-US" sz="2200" kern="1200" dirty="0">
                <a:solidFill>
                  <a:prstClr val="black"/>
                </a:solidFill>
                <a:latin typeface="Times" panose="02020603050405020304" pitchFamily="18" charset="0"/>
                <a:cs typeface="Times" panose="02020603050405020304" pitchFamily="18" charset="0"/>
              </a:rPr>
              <a:t>Capacitor banks are located at a node and can be three phase, two phase, or single phase and can be connected in a wye or delta. Capacitor banks are modeled as constant admittances (See Chapter 9, </a:t>
            </a:r>
            <a:r>
              <a:rPr lang="en-US" sz="2200" kern="1200" dirty="0" err="1">
                <a:solidFill>
                  <a:prstClr val="black"/>
                </a:solidFill>
                <a:latin typeface="Times" panose="02020603050405020304" pitchFamily="18" charset="0"/>
                <a:cs typeface="Times" panose="02020603050405020304" pitchFamily="18" charset="0"/>
              </a:rPr>
              <a:t>Kersting</a:t>
            </a:r>
            <a:r>
              <a:rPr lang="en-US" sz="2200" kern="1200" dirty="0">
                <a:solidFill>
                  <a:prstClr val="black"/>
                </a:solidFill>
                <a:latin typeface="Times" panose="02020603050405020304" pitchFamily="18" charset="0"/>
                <a:cs typeface="Times" panose="02020603050405020304" pitchFamily="18" charset="0"/>
              </a:rPr>
              <a:t>).</a:t>
            </a:r>
          </a:p>
          <a:p>
            <a:endParaRPr lang="en-US" dirty="0"/>
          </a:p>
        </p:txBody>
      </p:sp>
      <p:sp>
        <p:nvSpPr>
          <p:cNvPr id="4" name="Slide Number Placeholder 3"/>
          <p:cNvSpPr>
            <a:spLocks noGrp="1"/>
          </p:cNvSpPr>
          <p:nvPr>
            <p:ph type="sldNum" sz="quarter" idx="12"/>
          </p:nvPr>
        </p:nvSpPr>
        <p:spPr/>
        <p:txBody>
          <a:bodyPr/>
          <a:lstStyle/>
          <a:p>
            <a:fld id="{5B7A2384-8C5D-49F6-8259-B9A64ECD4852}" type="slidenum">
              <a:rPr lang="en-US" smtClean="0"/>
              <a:t>8</a:t>
            </a:fld>
            <a:endParaRPr lang="en-US" dirty="0"/>
          </a:p>
        </p:txBody>
      </p:sp>
      <p:sp>
        <p:nvSpPr>
          <p:cNvPr id="5" name="Text Placeholder 4"/>
          <p:cNvSpPr>
            <a:spLocks noGrp="1"/>
          </p:cNvSpPr>
          <p:nvPr/>
        </p:nvSpPr>
        <p:spPr bwMode="auto">
          <a:xfrm>
            <a:off x="6400800" y="6367624"/>
            <a:ext cx="2438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r>
              <a:rPr lang="en-US" dirty="0" err="1"/>
              <a:t>ECpE</a:t>
            </a:r>
            <a:r>
              <a:rPr lang="en-US" dirty="0"/>
              <a:t> Department</a:t>
            </a:r>
          </a:p>
          <a:p>
            <a:endParaRPr lang="en-US" dirty="0"/>
          </a:p>
        </p:txBody>
      </p:sp>
    </p:spTree>
    <p:extLst>
      <p:ext uri="{BB962C8B-B14F-4D97-AF65-F5344CB8AC3E}">
        <p14:creationId xmlns:p14="http://schemas.microsoft.com/office/powerpoint/2010/main" val="164648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Why Modeling - Power-Flow Analysis</a:t>
            </a:r>
            <a:br>
              <a:rPr lang="en-US" sz="3600" dirty="0"/>
            </a:br>
            <a:endParaRPr lang="en-US" dirty="0"/>
          </a:p>
        </p:txBody>
      </p:sp>
      <p:sp>
        <p:nvSpPr>
          <p:cNvPr id="3" name="Content Placeholder 2"/>
          <p:cNvSpPr>
            <a:spLocks noGrp="1"/>
          </p:cNvSpPr>
          <p:nvPr>
            <p:ph idx="1"/>
          </p:nvPr>
        </p:nvSpPr>
        <p:spPr>
          <a:xfrm>
            <a:off x="228600" y="914400"/>
            <a:ext cx="8763000" cy="4114800"/>
          </a:xfrm>
        </p:spPr>
        <p:txBody>
          <a:bodyPr/>
          <a:lstStyle/>
          <a:p>
            <a:pPr lvl="0" algn="just" fontAlgn="auto">
              <a:spcBef>
                <a:spcPts val="0"/>
              </a:spcBef>
              <a:spcAft>
                <a:spcPts val="0"/>
              </a:spcAft>
              <a:buClrTx/>
              <a:buSzTx/>
              <a:buFont typeface="Arial" panose="020B0604020202020204" pitchFamily="34" charset="0"/>
              <a:buChar char="•"/>
            </a:pPr>
            <a:r>
              <a:rPr lang="en-US" sz="1800" kern="1200" dirty="0">
                <a:solidFill>
                  <a:srgbClr val="000000"/>
                </a:solidFill>
                <a:latin typeface="Times" panose="02020603050405020304" pitchFamily="18" charset="0"/>
                <a:cs typeface="Times" panose="02020603050405020304" pitchFamily="18" charset="0"/>
              </a:rPr>
              <a:t>The previously developed models will be used in the power-flow analysis of a distribution feeder. </a:t>
            </a:r>
          </a:p>
          <a:p>
            <a:pPr lvl="0" algn="just" fontAlgn="auto">
              <a:spcBef>
                <a:spcPts val="0"/>
              </a:spcBef>
              <a:spcAft>
                <a:spcPts val="0"/>
              </a:spcAft>
              <a:buClrTx/>
              <a:buSzTx/>
              <a:buFont typeface="Arial" panose="020B0604020202020204" pitchFamily="34" charset="0"/>
              <a:buChar char="•"/>
            </a:pPr>
            <a:endParaRPr lang="en-US" sz="1800" kern="1200" dirty="0">
              <a:solidFill>
                <a:srgbClr val="000000"/>
              </a:solidFill>
              <a:latin typeface="Times" panose="02020603050405020304" pitchFamily="18" charset="0"/>
              <a:cs typeface="Times" panose="02020603050405020304" pitchFamily="18" charset="0"/>
            </a:endParaRPr>
          </a:p>
          <a:p>
            <a:pPr lvl="0" algn="just" fontAlgn="auto">
              <a:spcBef>
                <a:spcPts val="0"/>
              </a:spcBef>
              <a:spcAft>
                <a:spcPts val="0"/>
              </a:spcAft>
              <a:buClrTx/>
              <a:buSzTx/>
              <a:buFont typeface="Arial" panose="020B0604020202020204" pitchFamily="34" charset="0"/>
              <a:buChar char="•"/>
            </a:pPr>
            <a:r>
              <a:rPr lang="en-US" sz="1800" kern="1200" dirty="0">
                <a:solidFill>
                  <a:srgbClr val="000000"/>
                </a:solidFill>
                <a:latin typeface="Times" panose="02020603050405020304" pitchFamily="18" charset="0"/>
                <a:cs typeface="Times" panose="02020603050405020304" pitchFamily="18" charset="0"/>
              </a:rPr>
              <a:t>The power-flow analysis of a distribution feeder is similar to that of an interconnected transmission system. Typically, what will be known prior to the analysis will be the three-phase voltages at the substation and the complex power of all of the loads and the load model (constant complex power, constant impedance, constant current, or a combination). Sometimes, the input complex power supplied to the feeder from the substation is also known.</a:t>
            </a:r>
          </a:p>
          <a:p>
            <a:pPr lvl="0" algn="just" fontAlgn="auto">
              <a:spcBef>
                <a:spcPts val="0"/>
              </a:spcBef>
              <a:spcAft>
                <a:spcPts val="0"/>
              </a:spcAft>
              <a:buClrTx/>
              <a:buSzTx/>
              <a:buFont typeface="Arial" panose="020B0604020202020204" pitchFamily="34" charset="0"/>
              <a:buChar char="•"/>
            </a:pPr>
            <a:endParaRPr lang="en-US" sz="1800" kern="1200" dirty="0">
              <a:solidFill>
                <a:srgbClr val="000000"/>
              </a:solidFill>
              <a:latin typeface="Times" panose="02020603050405020304" pitchFamily="18" charset="0"/>
              <a:cs typeface="Times" panose="02020603050405020304" pitchFamily="18" charset="0"/>
            </a:endParaRPr>
          </a:p>
          <a:p>
            <a:pPr lvl="0" algn="just" fontAlgn="auto">
              <a:spcBef>
                <a:spcPts val="0"/>
              </a:spcBef>
              <a:spcAft>
                <a:spcPts val="0"/>
              </a:spcAft>
              <a:buClrTx/>
              <a:buSzTx/>
              <a:buFont typeface="Arial" panose="020B0604020202020204" pitchFamily="34" charset="0"/>
              <a:buChar char="•"/>
            </a:pPr>
            <a:r>
              <a:rPr lang="en-US" sz="1800" kern="1200" dirty="0">
                <a:solidFill>
                  <a:srgbClr val="000000"/>
                </a:solidFill>
                <a:latin typeface="Times" panose="02020603050405020304" pitchFamily="18" charset="0"/>
                <a:cs typeface="Times" panose="02020603050405020304" pitchFamily="18" charset="0"/>
              </a:rPr>
              <a:t>A power-flow analysis of a feeder can determine the following:</a:t>
            </a:r>
          </a:p>
          <a:p>
            <a:pPr lvl="1" algn="just" fontAlgn="auto">
              <a:spcBef>
                <a:spcPts val="0"/>
              </a:spcBef>
              <a:spcAft>
                <a:spcPts val="0"/>
              </a:spcAft>
              <a:buClrTx/>
              <a:buSzTx/>
              <a:buFont typeface="Arial" panose="020B0604020202020204" pitchFamily="34" charset="0"/>
              <a:buChar char="•"/>
            </a:pPr>
            <a:r>
              <a:rPr lang="en-US" sz="1800" kern="1200" dirty="0">
                <a:solidFill>
                  <a:srgbClr val="000000"/>
                </a:solidFill>
                <a:latin typeface="Times" panose="02020603050405020304" pitchFamily="18" charset="0"/>
                <a:ea typeface="+mn-ea"/>
                <a:cs typeface="Times" panose="02020603050405020304" pitchFamily="18" charset="0"/>
              </a:rPr>
              <a:t>Voltage magnitudes and angles at all nodes of the feeder</a:t>
            </a:r>
          </a:p>
          <a:p>
            <a:pPr lvl="1" algn="just" fontAlgn="auto">
              <a:spcBef>
                <a:spcPts val="0"/>
              </a:spcBef>
              <a:spcAft>
                <a:spcPts val="0"/>
              </a:spcAft>
              <a:buClrTx/>
              <a:buSzTx/>
              <a:buFont typeface="Arial" panose="020B0604020202020204" pitchFamily="34" charset="0"/>
              <a:buChar char="•"/>
            </a:pPr>
            <a:r>
              <a:rPr lang="en-US" sz="1800" kern="1200" dirty="0">
                <a:solidFill>
                  <a:srgbClr val="000000"/>
                </a:solidFill>
                <a:latin typeface="Times" panose="02020603050405020304" pitchFamily="18" charset="0"/>
                <a:ea typeface="+mn-ea"/>
                <a:cs typeface="Times" panose="02020603050405020304" pitchFamily="18" charset="0"/>
              </a:rPr>
              <a:t>Line flow in each line section specified in kW and </a:t>
            </a:r>
            <a:r>
              <a:rPr lang="en-US" sz="1800" kern="1200" dirty="0" err="1">
                <a:solidFill>
                  <a:srgbClr val="000000"/>
                </a:solidFill>
                <a:latin typeface="Times" panose="02020603050405020304" pitchFamily="18" charset="0"/>
                <a:ea typeface="+mn-ea"/>
                <a:cs typeface="Times" panose="02020603050405020304" pitchFamily="18" charset="0"/>
              </a:rPr>
              <a:t>kvar</a:t>
            </a:r>
            <a:r>
              <a:rPr lang="en-US" sz="1800" kern="1200" dirty="0">
                <a:solidFill>
                  <a:srgbClr val="000000"/>
                </a:solidFill>
                <a:latin typeface="Times" panose="02020603050405020304" pitchFamily="18" charset="0"/>
                <a:ea typeface="+mn-ea"/>
                <a:cs typeface="Times" panose="02020603050405020304" pitchFamily="18" charset="0"/>
              </a:rPr>
              <a:t>, amps and degrees, or amps and power factor</a:t>
            </a:r>
          </a:p>
          <a:p>
            <a:pPr lvl="1" algn="just" fontAlgn="auto">
              <a:spcBef>
                <a:spcPts val="0"/>
              </a:spcBef>
              <a:spcAft>
                <a:spcPts val="0"/>
              </a:spcAft>
              <a:buClrTx/>
              <a:buSzTx/>
              <a:buFont typeface="Arial" panose="020B0604020202020204" pitchFamily="34" charset="0"/>
              <a:buChar char="•"/>
            </a:pPr>
            <a:r>
              <a:rPr lang="en-US" sz="1800" kern="1200" dirty="0">
                <a:solidFill>
                  <a:srgbClr val="000000"/>
                </a:solidFill>
                <a:latin typeface="Times" panose="02020603050405020304" pitchFamily="18" charset="0"/>
                <a:ea typeface="+mn-ea"/>
                <a:cs typeface="Times" panose="02020603050405020304" pitchFamily="18" charset="0"/>
              </a:rPr>
              <a:t>Power loss in each line section</a:t>
            </a:r>
          </a:p>
          <a:p>
            <a:pPr lvl="1" algn="just" fontAlgn="auto">
              <a:spcBef>
                <a:spcPts val="0"/>
              </a:spcBef>
              <a:spcAft>
                <a:spcPts val="0"/>
              </a:spcAft>
              <a:buClrTx/>
              <a:buSzTx/>
              <a:buFont typeface="Arial" panose="020B0604020202020204" pitchFamily="34" charset="0"/>
              <a:buChar char="•"/>
            </a:pPr>
            <a:r>
              <a:rPr lang="en-US" sz="1800" kern="1200" dirty="0">
                <a:solidFill>
                  <a:srgbClr val="000000"/>
                </a:solidFill>
                <a:latin typeface="Times" panose="02020603050405020304" pitchFamily="18" charset="0"/>
                <a:ea typeface="+mn-ea"/>
                <a:cs typeface="Times" panose="02020603050405020304" pitchFamily="18" charset="0"/>
              </a:rPr>
              <a:t>Total feeder input kW and </a:t>
            </a:r>
            <a:r>
              <a:rPr lang="en-US" sz="1800" kern="1200" dirty="0" err="1">
                <a:solidFill>
                  <a:srgbClr val="000000"/>
                </a:solidFill>
                <a:latin typeface="Times" panose="02020603050405020304" pitchFamily="18" charset="0"/>
                <a:ea typeface="+mn-ea"/>
                <a:cs typeface="Times" panose="02020603050405020304" pitchFamily="18" charset="0"/>
              </a:rPr>
              <a:t>kvar</a:t>
            </a:r>
            <a:endParaRPr lang="en-US" sz="1800" kern="1200" dirty="0">
              <a:solidFill>
                <a:srgbClr val="000000"/>
              </a:solidFill>
              <a:latin typeface="Times" panose="02020603050405020304" pitchFamily="18" charset="0"/>
              <a:ea typeface="+mn-ea"/>
              <a:cs typeface="Times" panose="02020603050405020304" pitchFamily="18" charset="0"/>
            </a:endParaRPr>
          </a:p>
          <a:p>
            <a:pPr lvl="1" algn="just" fontAlgn="auto">
              <a:spcBef>
                <a:spcPts val="0"/>
              </a:spcBef>
              <a:spcAft>
                <a:spcPts val="0"/>
              </a:spcAft>
              <a:buClrTx/>
              <a:buSzTx/>
              <a:buFont typeface="Arial" panose="020B0604020202020204" pitchFamily="34" charset="0"/>
              <a:buChar char="•"/>
            </a:pPr>
            <a:r>
              <a:rPr lang="en-US" sz="1800" kern="1200" dirty="0">
                <a:solidFill>
                  <a:srgbClr val="000000"/>
                </a:solidFill>
                <a:latin typeface="Times" panose="02020603050405020304" pitchFamily="18" charset="0"/>
                <a:ea typeface="+mn-ea"/>
                <a:cs typeface="Times" panose="02020603050405020304" pitchFamily="18" charset="0"/>
              </a:rPr>
              <a:t>Total feeder power losses</a:t>
            </a:r>
          </a:p>
          <a:p>
            <a:pPr lvl="1" algn="just" fontAlgn="auto">
              <a:spcBef>
                <a:spcPts val="0"/>
              </a:spcBef>
              <a:spcAft>
                <a:spcPts val="0"/>
              </a:spcAft>
              <a:buClrTx/>
              <a:buSzTx/>
              <a:buFont typeface="Arial" panose="020B0604020202020204" pitchFamily="34" charset="0"/>
              <a:buChar char="•"/>
            </a:pPr>
            <a:r>
              <a:rPr lang="en-US" sz="1800" kern="1200" dirty="0">
                <a:solidFill>
                  <a:srgbClr val="000000"/>
                </a:solidFill>
                <a:latin typeface="Times" panose="02020603050405020304" pitchFamily="18" charset="0"/>
                <a:ea typeface="+mn-ea"/>
                <a:cs typeface="Times" panose="02020603050405020304" pitchFamily="18" charset="0"/>
              </a:rPr>
              <a:t>Load kW and </a:t>
            </a:r>
            <a:r>
              <a:rPr lang="en-US" sz="1800" kern="1200" dirty="0" err="1">
                <a:solidFill>
                  <a:srgbClr val="000000"/>
                </a:solidFill>
                <a:latin typeface="Times" panose="02020603050405020304" pitchFamily="18" charset="0"/>
                <a:ea typeface="+mn-ea"/>
                <a:cs typeface="Times" panose="02020603050405020304" pitchFamily="18" charset="0"/>
              </a:rPr>
              <a:t>kvar</a:t>
            </a:r>
            <a:r>
              <a:rPr lang="en-US" sz="1800" kern="1200" dirty="0">
                <a:solidFill>
                  <a:srgbClr val="000000"/>
                </a:solidFill>
                <a:latin typeface="Times" panose="02020603050405020304" pitchFamily="18" charset="0"/>
                <a:ea typeface="+mn-ea"/>
                <a:cs typeface="Times" panose="02020603050405020304" pitchFamily="18" charset="0"/>
              </a:rPr>
              <a:t> based upon the specified model for the load</a:t>
            </a:r>
          </a:p>
          <a:p>
            <a:endParaRPr lang="en-US" dirty="0"/>
          </a:p>
        </p:txBody>
      </p:sp>
      <p:sp>
        <p:nvSpPr>
          <p:cNvPr id="4" name="Slide Number Placeholder 3"/>
          <p:cNvSpPr>
            <a:spLocks noGrp="1"/>
          </p:cNvSpPr>
          <p:nvPr>
            <p:ph type="sldNum" sz="quarter" idx="12"/>
          </p:nvPr>
        </p:nvSpPr>
        <p:spPr/>
        <p:txBody>
          <a:bodyPr/>
          <a:lstStyle/>
          <a:p>
            <a:fld id="{5B7A2384-8C5D-49F6-8259-B9A64ECD4852}" type="slidenum">
              <a:rPr lang="en-US" smtClean="0"/>
              <a:t>9</a:t>
            </a:fld>
            <a:endParaRPr lang="en-US" dirty="0"/>
          </a:p>
        </p:txBody>
      </p:sp>
      <p:sp>
        <p:nvSpPr>
          <p:cNvPr id="5" name="Text Placeholder 4"/>
          <p:cNvSpPr>
            <a:spLocks noGrp="1"/>
          </p:cNvSpPr>
          <p:nvPr/>
        </p:nvSpPr>
        <p:spPr bwMode="auto">
          <a:xfrm>
            <a:off x="6400800" y="6367624"/>
            <a:ext cx="2438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r>
              <a:rPr lang="en-US" dirty="0" err="1"/>
              <a:t>ECpE</a:t>
            </a:r>
            <a:r>
              <a:rPr lang="en-US" dirty="0"/>
              <a:t> Department</a:t>
            </a:r>
          </a:p>
          <a:p>
            <a:endParaRPr lang="en-US" dirty="0"/>
          </a:p>
        </p:txBody>
      </p:sp>
    </p:spTree>
    <p:extLst>
      <p:ext uri="{BB962C8B-B14F-4D97-AF65-F5344CB8AC3E}">
        <p14:creationId xmlns:p14="http://schemas.microsoft.com/office/powerpoint/2010/main" val="2603963741"/>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350</TotalTime>
  <Words>4101</Words>
  <Application>Microsoft Macintosh PowerPoint</Application>
  <PresentationFormat>On-screen Show (4:3)</PresentationFormat>
  <Paragraphs>318</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Univers 65</vt:lpstr>
      <vt:lpstr>Univers 67 CondensedBold</vt:lpstr>
      <vt:lpstr>Arial</vt:lpstr>
      <vt:lpstr>Calibri</vt:lpstr>
      <vt:lpstr>Cambria Math</vt:lpstr>
      <vt:lpstr>Times</vt:lpstr>
      <vt:lpstr>Times New Roman</vt:lpstr>
      <vt:lpstr>PowerPoint</vt:lpstr>
      <vt:lpstr>EE455 Introduction to Energy Distribution Systems</vt:lpstr>
      <vt:lpstr>PowerPoint Presentation</vt:lpstr>
      <vt:lpstr>PowerPoint Presentation</vt:lpstr>
      <vt:lpstr>PowerPoint Presentation</vt:lpstr>
      <vt:lpstr>PowerPoint Presentation</vt:lpstr>
      <vt:lpstr>PowerPoint Presentation</vt:lpstr>
      <vt:lpstr>General Feeder Modeling - Shunt Components</vt:lpstr>
      <vt:lpstr>General Feeder Modeling - Shunt Components</vt:lpstr>
      <vt:lpstr>Why Modeling - Power-Flow Analysis </vt:lpstr>
      <vt:lpstr>Modified “Ladder” Iterative Technique </vt:lpstr>
      <vt:lpstr>Modified “Ladder” Iterative Technique </vt:lpstr>
      <vt:lpstr>Modified “Ladder” Iterative Technique </vt:lpstr>
      <vt:lpstr>Modified “Ladder” Iterative Technique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Wang, Zhaoyu [E CPE]</cp:lastModifiedBy>
  <cp:revision>51</cp:revision>
  <dcterms:created xsi:type="dcterms:W3CDTF">2016-12-19T18:40:45Z</dcterms:created>
  <dcterms:modified xsi:type="dcterms:W3CDTF">2023-04-19T20:32:38Z</dcterms:modified>
</cp:coreProperties>
</file>